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43891200" cy="329184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" roundtripDataSignature="AMtx7mjDUnOdaR/BxBf259ixu5+c9xzMEw==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3862DD5-349E-35A2-5750-44E954BCE6ED}" name="lucyhui@student.ubc.ca" initials="" userId="S::lucyhui@student.ubc.ca::50b61298-1a98-4f2b-bfec-1d445c4b7d6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A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10"/>
    <p:restoredTop sz="96350"/>
  </p:normalViewPr>
  <p:slideViewPr>
    <p:cSldViewPr snapToGrid="0">
      <p:cViewPr varScale="1">
        <p:scale>
          <a:sx n="32" d="100"/>
          <a:sy n="32" d="100"/>
        </p:scale>
        <p:origin x="1304" y="1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customschemas.google.com/relationships/presentationmetadata" Target="metadata"/><Relationship Id="rId11" Type="http://schemas.microsoft.com/office/2018/10/relationships/authors" Target="authors.xml"/><Relationship Id="rId10" Type="http://schemas.openxmlformats.org/officeDocument/2006/relationships/tableStyles" Target="tableStyles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36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en-CA" dirty="0"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>
            <a:spLocks noGrp="1"/>
          </p:cNvSpPr>
          <p:nvPr>
            <p:ph type="title"/>
          </p:nvPr>
        </p:nvSpPr>
        <p:spPr>
          <a:xfrm>
            <a:off x="2193925" y="1317625"/>
            <a:ext cx="3950335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75" tIns="219425" rIns="438875" bIns="219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5"/>
          <p:cNvSpPr txBox="1">
            <a:spLocks noGrp="1"/>
          </p:cNvSpPr>
          <p:nvPr>
            <p:ph type="body" idx="1"/>
          </p:nvPr>
        </p:nvSpPr>
        <p:spPr>
          <a:xfrm>
            <a:off x="2193925" y="7680328"/>
            <a:ext cx="39503350" cy="21726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75" tIns="219425" rIns="438875" bIns="219425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dt" idx="10"/>
          </p:nvPr>
        </p:nvSpPr>
        <p:spPr>
          <a:xfrm>
            <a:off x="21939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75" tIns="219425" rIns="438875" bIns="219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9" name="Google Shape;19;p5"/>
          <p:cNvSpPr txBox="1">
            <a:spLocks noGrp="1"/>
          </p:cNvSpPr>
          <p:nvPr>
            <p:ph type="ftr" idx="11"/>
          </p:nvPr>
        </p:nvSpPr>
        <p:spPr>
          <a:xfrm>
            <a:off x="14995525" y="30511754"/>
            <a:ext cx="1390015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75" tIns="219425" rIns="438875" bIns="219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0" name="Google Shape;20;p5"/>
          <p:cNvSpPr txBox="1">
            <a:spLocks noGrp="1"/>
          </p:cNvSpPr>
          <p:nvPr>
            <p:ph type="sldNum" idx="12"/>
          </p:nvPr>
        </p:nvSpPr>
        <p:spPr>
          <a:xfrm>
            <a:off x="314547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75" tIns="219425" rIns="438875" bIns="21942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5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5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5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5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5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5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5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5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5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2193925" y="1317625"/>
            <a:ext cx="3950335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75" tIns="219425" rIns="438875" bIns="219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4"/>
          <p:cNvSpPr txBox="1">
            <a:spLocks noGrp="1"/>
          </p:cNvSpPr>
          <p:nvPr>
            <p:ph type="body" idx="1"/>
          </p:nvPr>
        </p:nvSpPr>
        <p:spPr>
          <a:xfrm rot="5400000">
            <a:off x="11082337" y="-1208084"/>
            <a:ext cx="21726526" cy="39503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75" tIns="219425" rIns="438875" bIns="219425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4"/>
          <p:cNvSpPr txBox="1">
            <a:spLocks noGrp="1"/>
          </p:cNvSpPr>
          <p:nvPr>
            <p:ph type="dt" idx="10"/>
          </p:nvPr>
        </p:nvSpPr>
        <p:spPr>
          <a:xfrm>
            <a:off x="21939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75" tIns="219425" rIns="438875" bIns="219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6" name="Google Shape;76;p14"/>
          <p:cNvSpPr txBox="1">
            <a:spLocks noGrp="1"/>
          </p:cNvSpPr>
          <p:nvPr>
            <p:ph type="ftr" idx="11"/>
          </p:nvPr>
        </p:nvSpPr>
        <p:spPr>
          <a:xfrm>
            <a:off x="14995525" y="30511754"/>
            <a:ext cx="1390015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75" tIns="219425" rIns="438875" bIns="219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7" name="Google Shape;77;p14"/>
          <p:cNvSpPr txBox="1">
            <a:spLocks noGrp="1"/>
          </p:cNvSpPr>
          <p:nvPr>
            <p:ph type="sldNum" idx="12"/>
          </p:nvPr>
        </p:nvSpPr>
        <p:spPr>
          <a:xfrm>
            <a:off x="314547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75" tIns="219425" rIns="438875" bIns="21942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>
            <a:spLocks noGrp="1"/>
          </p:cNvSpPr>
          <p:nvPr>
            <p:ph type="title"/>
          </p:nvPr>
        </p:nvSpPr>
        <p:spPr>
          <a:xfrm rot="5400000">
            <a:off x="109034584" y="50032926"/>
            <a:ext cx="134820662" cy="474040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75" tIns="219425" rIns="438875" bIns="219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5"/>
          <p:cNvSpPr txBox="1">
            <a:spLocks noGrp="1"/>
          </p:cNvSpPr>
          <p:nvPr>
            <p:ph type="body" idx="1"/>
          </p:nvPr>
        </p:nvSpPr>
        <p:spPr>
          <a:xfrm rot="5400000">
            <a:off x="13860783" y="2994664"/>
            <a:ext cx="134820662" cy="141480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75" tIns="219425" rIns="438875" bIns="219425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5"/>
          <p:cNvSpPr txBox="1">
            <a:spLocks noGrp="1"/>
          </p:cNvSpPr>
          <p:nvPr>
            <p:ph type="dt" idx="10"/>
          </p:nvPr>
        </p:nvSpPr>
        <p:spPr>
          <a:xfrm>
            <a:off x="21939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75" tIns="219425" rIns="438875" bIns="219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2" name="Google Shape;82;p15"/>
          <p:cNvSpPr txBox="1">
            <a:spLocks noGrp="1"/>
          </p:cNvSpPr>
          <p:nvPr>
            <p:ph type="ftr" idx="11"/>
          </p:nvPr>
        </p:nvSpPr>
        <p:spPr>
          <a:xfrm>
            <a:off x="14995525" y="30511754"/>
            <a:ext cx="1390015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75" tIns="219425" rIns="438875" bIns="219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83" name="Google Shape;83;p15"/>
          <p:cNvSpPr txBox="1">
            <a:spLocks noGrp="1"/>
          </p:cNvSpPr>
          <p:nvPr>
            <p:ph type="sldNum" idx="12"/>
          </p:nvPr>
        </p:nvSpPr>
        <p:spPr>
          <a:xfrm>
            <a:off x="314547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75" tIns="219425" rIns="438875" bIns="21942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>
            <a:spLocks noGrp="1"/>
          </p:cNvSpPr>
          <p:nvPr>
            <p:ph type="ctrTitle"/>
          </p:nvPr>
        </p:nvSpPr>
        <p:spPr>
          <a:xfrm>
            <a:off x="3291840" y="10226046"/>
            <a:ext cx="37307520" cy="7056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75" tIns="219425" rIns="438875" bIns="219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6"/>
          <p:cNvSpPr txBox="1">
            <a:spLocks noGrp="1"/>
          </p:cNvSpPr>
          <p:nvPr>
            <p:ph type="subTitle" idx="1"/>
          </p:nvPr>
        </p:nvSpPr>
        <p:spPr>
          <a:xfrm>
            <a:off x="6583680" y="18653760"/>
            <a:ext cx="30723840" cy="84124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75" tIns="219425" rIns="438875" bIns="219425" anchor="t" anchorCtr="0">
            <a:noAutofit/>
          </a:bodyPr>
          <a:lstStyle>
            <a:lvl1pPr lvl="0" algn="ctr">
              <a:spcBef>
                <a:spcPts val="3079"/>
              </a:spcBef>
              <a:spcAft>
                <a:spcPts val="0"/>
              </a:spcAft>
              <a:buClr>
                <a:srgbClr val="888888"/>
              </a:buClr>
              <a:buSzPts val="15397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2680"/>
              </a:spcBef>
              <a:spcAft>
                <a:spcPts val="0"/>
              </a:spcAft>
              <a:buClr>
                <a:srgbClr val="888888"/>
              </a:buClr>
              <a:buSzPts val="13398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2299"/>
              </a:spcBef>
              <a:spcAft>
                <a:spcPts val="0"/>
              </a:spcAft>
              <a:buClr>
                <a:srgbClr val="888888"/>
              </a:buClr>
              <a:buSzPts val="11497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920"/>
              </a:spcBef>
              <a:spcAft>
                <a:spcPts val="0"/>
              </a:spcAft>
              <a:buClr>
                <a:srgbClr val="888888"/>
              </a:buClr>
              <a:buSzPts val="9599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920"/>
              </a:spcBef>
              <a:spcAft>
                <a:spcPts val="0"/>
              </a:spcAft>
              <a:buClr>
                <a:srgbClr val="888888"/>
              </a:buClr>
              <a:buSzPts val="9599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920"/>
              </a:spcBef>
              <a:spcAft>
                <a:spcPts val="0"/>
              </a:spcAft>
              <a:buClr>
                <a:srgbClr val="888888"/>
              </a:buClr>
              <a:buSzPts val="9599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920"/>
              </a:spcBef>
              <a:spcAft>
                <a:spcPts val="0"/>
              </a:spcAft>
              <a:buClr>
                <a:srgbClr val="888888"/>
              </a:buClr>
              <a:buSzPts val="9599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920"/>
              </a:spcBef>
              <a:spcAft>
                <a:spcPts val="0"/>
              </a:spcAft>
              <a:buClr>
                <a:srgbClr val="888888"/>
              </a:buClr>
              <a:buSzPts val="9599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920"/>
              </a:spcBef>
              <a:spcAft>
                <a:spcPts val="0"/>
              </a:spcAft>
              <a:buClr>
                <a:srgbClr val="888888"/>
              </a:buClr>
              <a:buSzPts val="9599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dt" idx="10"/>
          </p:nvPr>
        </p:nvSpPr>
        <p:spPr>
          <a:xfrm>
            <a:off x="21939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75" tIns="219425" rIns="438875" bIns="219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5" name="Google Shape;25;p6"/>
          <p:cNvSpPr txBox="1">
            <a:spLocks noGrp="1"/>
          </p:cNvSpPr>
          <p:nvPr>
            <p:ph type="ftr" idx="11"/>
          </p:nvPr>
        </p:nvSpPr>
        <p:spPr>
          <a:xfrm>
            <a:off x="14995525" y="30511754"/>
            <a:ext cx="1390015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75" tIns="219425" rIns="438875" bIns="219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6" name="Google Shape;26;p6"/>
          <p:cNvSpPr txBox="1">
            <a:spLocks noGrp="1"/>
          </p:cNvSpPr>
          <p:nvPr>
            <p:ph type="sldNum" idx="12"/>
          </p:nvPr>
        </p:nvSpPr>
        <p:spPr>
          <a:xfrm>
            <a:off x="314547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75" tIns="219425" rIns="438875" bIns="21942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>
            <a:spLocks noGrp="1"/>
          </p:cNvSpPr>
          <p:nvPr>
            <p:ph type="title"/>
          </p:nvPr>
        </p:nvSpPr>
        <p:spPr>
          <a:xfrm>
            <a:off x="3467102" y="21153124"/>
            <a:ext cx="37307520" cy="6537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75" tIns="219425" rIns="438875" bIns="219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9195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7"/>
          <p:cNvSpPr txBox="1">
            <a:spLocks noGrp="1"/>
          </p:cNvSpPr>
          <p:nvPr>
            <p:ph type="body" idx="1"/>
          </p:nvPr>
        </p:nvSpPr>
        <p:spPr>
          <a:xfrm>
            <a:off x="3467102" y="13952237"/>
            <a:ext cx="37307520" cy="72008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75" tIns="219425" rIns="438875" bIns="219425" anchor="b" anchorCtr="0">
            <a:noAutofit/>
          </a:bodyPr>
          <a:lstStyle>
            <a:lvl1pPr marL="457200" lvl="0" indent="-228600" algn="l">
              <a:spcBef>
                <a:spcPts val="1920"/>
              </a:spcBef>
              <a:spcAft>
                <a:spcPts val="0"/>
              </a:spcAft>
              <a:buClr>
                <a:srgbClr val="888888"/>
              </a:buClr>
              <a:buSzPts val="9599"/>
              <a:buNone/>
              <a:defRPr sz="9599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1719"/>
              </a:spcBef>
              <a:spcAft>
                <a:spcPts val="0"/>
              </a:spcAft>
              <a:buClr>
                <a:srgbClr val="888888"/>
              </a:buClr>
              <a:buSzPts val="8597"/>
              <a:buNone/>
              <a:defRPr sz="8597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1540"/>
              </a:spcBef>
              <a:spcAft>
                <a:spcPts val="0"/>
              </a:spcAft>
              <a:buClr>
                <a:srgbClr val="888888"/>
              </a:buClr>
              <a:buSzPts val="7698"/>
              <a:buNone/>
              <a:defRPr sz="7698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1340"/>
              </a:spcBef>
              <a:spcAft>
                <a:spcPts val="0"/>
              </a:spcAft>
              <a:buClr>
                <a:srgbClr val="888888"/>
              </a:buClr>
              <a:buSzPts val="6699"/>
              <a:buNone/>
              <a:defRPr sz="6699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1340"/>
              </a:spcBef>
              <a:spcAft>
                <a:spcPts val="0"/>
              </a:spcAft>
              <a:buClr>
                <a:srgbClr val="888888"/>
              </a:buClr>
              <a:buSzPts val="6699"/>
              <a:buNone/>
              <a:defRPr sz="6699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1340"/>
              </a:spcBef>
              <a:spcAft>
                <a:spcPts val="0"/>
              </a:spcAft>
              <a:buClr>
                <a:srgbClr val="888888"/>
              </a:buClr>
              <a:buSzPts val="6699"/>
              <a:buNone/>
              <a:defRPr sz="6699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1340"/>
              </a:spcBef>
              <a:spcAft>
                <a:spcPts val="0"/>
              </a:spcAft>
              <a:buClr>
                <a:srgbClr val="888888"/>
              </a:buClr>
              <a:buSzPts val="6699"/>
              <a:buNone/>
              <a:defRPr sz="6699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1340"/>
              </a:spcBef>
              <a:spcAft>
                <a:spcPts val="0"/>
              </a:spcAft>
              <a:buClr>
                <a:srgbClr val="888888"/>
              </a:buClr>
              <a:buSzPts val="6699"/>
              <a:buNone/>
              <a:defRPr sz="6699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1340"/>
              </a:spcBef>
              <a:spcAft>
                <a:spcPts val="0"/>
              </a:spcAft>
              <a:buClr>
                <a:srgbClr val="888888"/>
              </a:buClr>
              <a:buSzPts val="6699"/>
              <a:buNone/>
              <a:defRPr sz="6699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dt" idx="10"/>
          </p:nvPr>
        </p:nvSpPr>
        <p:spPr>
          <a:xfrm>
            <a:off x="21939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75" tIns="219425" rIns="438875" bIns="219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1" name="Google Shape;31;p7"/>
          <p:cNvSpPr txBox="1">
            <a:spLocks noGrp="1"/>
          </p:cNvSpPr>
          <p:nvPr>
            <p:ph type="ftr" idx="11"/>
          </p:nvPr>
        </p:nvSpPr>
        <p:spPr>
          <a:xfrm>
            <a:off x="14995525" y="30511754"/>
            <a:ext cx="1390015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75" tIns="219425" rIns="438875" bIns="219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314547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75" tIns="219425" rIns="438875" bIns="21942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2193925" y="1317625"/>
            <a:ext cx="3950335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75" tIns="219425" rIns="438875" bIns="219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body" idx="1"/>
          </p:nvPr>
        </p:nvSpPr>
        <p:spPr>
          <a:xfrm>
            <a:off x="10530849" y="36865564"/>
            <a:ext cx="94442281" cy="10427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75" tIns="219425" rIns="438875" bIns="219425" anchor="t" anchorCtr="0">
            <a:noAutofit/>
          </a:bodyPr>
          <a:lstStyle>
            <a:lvl1pPr marL="457200" lvl="0" indent="-1079373" algn="l">
              <a:spcBef>
                <a:spcPts val="2680"/>
              </a:spcBef>
              <a:spcAft>
                <a:spcPts val="0"/>
              </a:spcAft>
              <a:buClr>
                <a:schemeClr val="dk1"/>
              </a:buClr>
              <a:buSzPts val="13398"/>
              <a:buChar char="•"/>
              <a:defRPr sz="13398"/>
            </a:lvl1pPr>
            <a:lvl2pPr marL="914400" lvl="1" indent="-958659" algn="l">
              <a:spcBef>
                <a:spcPts val="2299"/>
              </a:spcBef>
              <a:spcAft>
                <a:spcPts val="0"/>
              </a:spcAft>
              <a:buClr>
                <a:schemeClr val="dk1"/>
              </a:buClr>
              <a:buSzPts val="11497"/>
              <a:buChar char="–"/>
              <a:defRPr sz="11497"/>
            </a:lvl2pPr>
            <a:lvl3pPr marL="1371600" lvl="2" indent="-838136" algn="l"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599"/>
              <a:buChar char="•"/>
              <a:defRPr sz="9599"/>
            </a:lvl3pPr>
            <a:lvl4pPr marL="1828800" lvl="3" indent="-774509" algn="l">
              <a:spcBef>
                <a:spcPts val="1719"/>
              </a:spcBef>
              <a:spcAft>
                <a:spcPts val="0"/>
              </a:spcAft>
              <a:buClr>
                <a:schemeClr val="dk1"/>
              </a:buClr>
              <a:buSzPts val="8597"/>
              <a:buChar char="–"/>
              <a:defRPr sz="8597"/>
            </a:lvl4pPr>
            <a:lvl5pPr marL="2286000" lvl="4" indent="-774509" algn="l">
              <a:spcBef>
                <a:spcPts val="1719"/>
              </a:spcBef>
              <a:spcAft>
                <a:spcPts val="0"/>
              </a:spcAft>
              <a:buClr>
                <a:schemeClr val="dk1"/>
              </a:buClr>
              <a:buSzPts val="8597"/>
              <a:buChar char="»"/>
              <a:defRPr sz="8597"/>
            </a:lvl5pPr>
            <a:lvl6pPr marL="2743200" lvl="5" indent="-774509" algn="l">
              <a:spcBef>
                <a:spcPts val="1719"/>
              </a:spcBef>
              <a:spcAft>
                <a:spcPts val="0"/>
              </a:spcAft>
              <a:buClr>
                <a:schemeClr val="dk1"/>
              </a:buClr>
              <a:buSzPts val="8597"/>
              <a:buChar char="•"/>
              <a:defRPr sz="8597"/>
            </a:lvl6pPr>
            <a:lvl7pPr marL="3200400" lvl="6" indent="-774509" algn="l">
              <a:spcBef>
                <a:spcPts val="1719"/>
              </a:spcBef>
              <a:spcAft>
                <a:spcPts val="0"/>
              </a:spcAft>
              <a:buClr>
                <a:schemeClr val="dk1"/>
              </a:buClr>
              <a:buSzPts val="8597"/>
              <a:buChar char="•"/>
              <a:defRPr sz="8597"/>
            </a:lvl7pPr>
            <a:lvl8pPr marL="3657600" lvl="7" indent="-774509" algn="l">
              <a:spcBef>
                <a:spcPts val="1719"/>
              </a:spcBef>
              <a:spcAft>
                <a:spcPts val="0"/>
              </a:spcAft>
              <a:buClr>
                <a:schemeClr val="dk1"/>
              </a:buClr>
              <a:buSzPts val="8597"/>
              <a:buChar char="•"/>
              <a:defRPr sz="8597"/>
            </a:lvl8pPr>
            <a:lvl9pPr marL="4114800" lvl="8" indent="-774509" algn="l">
              <a:spcBef>
                <a:spcPts val="1719"/>
              </a:spcBef>
              <a:spcAft>
                <a:spcPts val="0"/>
              </a:spcAft>
              <a:buClr>
                <a:schemeClr val="dk1"/>
              </a:buClr>
              <a:buSzPts val="8597"/>
              <a:buChar char="•"/>
              <a:defRPr sz="8597"/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body" idx="2"/>
          </p:nvPr>
        </p:nvSpPr>
        <p:spPr>
          <a:xfrm>
            <a:off x="105704663" y="36865564"/>
            <a:ext cx="94442281" cy="104279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75" tIns="219425" rIns="438875" bIns="219425" anchor="t" anchorCtr="0">
            <a:noAutofit/>
          </a:bodyPr>
          <a:lstStyle>
            <a:lvl1pPr marL="457200" lvl="0" indent="-1079373" algn="l">
              <a:spcBef>
                <a:spcPts val="2680"/>
              </a:spcBef>
              <a:spcAft>
                <a:spcPts val="0"/>
              </a:spcAft>
              <a:buClr>
                <a:schemeClr val="dk1"/>
              </a:buClr>
              <a:buSzPts val="13398"/>
              <a:buChar char="•"/>
              <a:defRPr sz="13398"/>
            </a:lvl1pPr>
            <a:lvl2pPr marL="914400" lvl="1" indent="-958659" algn="l">
              <a:spcBef>
                <a:spcPts val="2299"/>
              </a:spcBef>
              <a:spcAft>
                <a:spcPts val="0"/>
              </a:spcAft>
              <a:buClr>
                <a:schemeClr val="dk1"/>
              </a:buClr>
              <a:buSzPts val="11497"/>
              <a:buChar char="–"/>
              <a:defRPr sz="11497"/>
            </a:lvl2pPr>
            <a:lvl3pPr marL="1371600" lvl="2" indent="-838136" algn="l"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599"/>
              <a:buChar char="•"/>
              <a:defRPr sz="9599"/>
            </a:lvl3pPr>
            <a:lvl4pPr marL="1828800" lvl="3" indent="-774509" algn="l">
              <a:spcBef>
                <a:spcPts val="1719"/>
              </a:spcBef>
              <a:spcAft>
                <a:spcPts val="0"/>
              </a:spcAft>
              <a:buClr>
                <a:schemeClr val="dk1"/>
              </a:buClr>
              <a:buSzPts val="8597"/>
              <a:buChar char="–"/>
              <a:defRPr sz="8597"/>
            </a:lvl4pPr>
            <a:lvl5pPr marL="2286000" lvl="4" indent="-774509" algn="l">
              <a:spcBef>
                <a:spcPts val="1719"/>
              </a:spcBef>
              <a:spcAft>
                <a:spcPts val="0"/>
              </a:spcAft>
              <a:buClr>
                <a:schemeClr val="dk1"/>
              </a:buClr>
              <a:buSzPts val="8597"/>
              <a:buChar char="»"/>
              <a:defRPr sz="8597"/>
            </a:lvl5pPr>
            <a:lvl6pPr marL="2743200" lvl="5" indent="-774509" algn="l">
              <a:spcBef>
                <a:spcPts val="1719"/>
              </a:spcBef>
              <a:spcAft>
                <a:spcPts val="0"/>
              </a:spcAft>
              <a:buClr>
                <a:schemeClr val="dk1"/>
              </a:buClr>
              <a:buSzPts val="8597"/>
              <a:buChar char="•"/>
              <a:defRPr sz="8597"/>
            </a:lvl6pPr>
            <a:lvl7pPr marL="3200400" lvl="6" indent="-774509" algn="l">
              <a:spcBef>
                <a:spcPts val="1719"/>
              </a:spcBef>
              <a:spcAft>
                <a:spcPts val="0"/>
              </a:spcAft>
              <a:buClr>
                <a:schemeClr val="dk1"/>
              </a:buClr>
              <a:buSzPts val="8597"/>
              <a:buChar char="•"/>
              <a:defRPr sz="8597"/>
            </a:lvl7pPr>
            <a:lvl8pPr marL="3657600" lvl="7" indent="-774509" algn="l">
              <a:spcBef>
                <a:spcPts val="1719"/>
              </a:spcBef>
              <a:spcAft>
                <a:spcPts val="0"/>
              </a:spcAft>
              <a:buClr>
                <a:schemeClr val="dk1"/>
              </a:buClr>
              <a:buSzPts val="8597"/>
              <a:buChar char="•"/>
              <a:defRPr sz="8597"/>
            </a:lvl8pPr>
            <a:lvl9pPr marL="4114800" lvl="8" indent="-774509" algn="l">
              <a:spcBef>
                <a:spcPts val="1719"/>
              </a:spcBef>
              <a:spcAft>
                <a:spcPts val="0"/>
              </a:spcAft>
              <a:buClr>
                <a:schemeClr val="dk1"/>
              </a:buClr>
              <a:buSzPts val="8597"/>
              <a:buChar char="•"/>
              <a:defRPr sz="8597"/>
            </a:lvl9pPr>
          </a:lstStyle>
          <a:p>
            <a:endParaRPr/>
          </a:p>
        </p:txBody>
      </p:sp>
      <p:sp>
        <p:nvSpPr>
          <p:cNvPr id="37" name="Google Shape;37;p8"/>
          <p:cNvSpPr txBox="1">
            <a:spLocks noGrp="1"/>
          </p:cNvSpPr>
          <p:nvPr>
            <p:ph type="dt" idx="10"/>
          </p:nvPr>
        </p:nvSpPr>
        <p:spPr>
          <a:xfrm>
            <a:off x="21939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75" tIns="219425" rIns="438875" bIns="219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8" name="Google Shape;38;p8"/>
          <p:cNvSpPr txBox="1">
            <a:spLocks noGrp="1"/>
          </p:cNvSpPr>
          <p:nvPr>
            <p:ph type="ftr" idx="11"/>
          </p:nvPr>
        </p:nvSpPr>
        <p:spPr>
          <a:xfrm>
            <a:off x="14995525" y="30511754"/>
            <a:ext cx="1390015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75" tIns="219425" rIns="438875" bIns="219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39" name="Google Shape;39;p8"/>
          <p:cNvSpPr txBox="1">
            <a:spLocks noGrp="1"/>
          </p:cNvSpPr>
          <p:nvPr>
            <p:ph type="sldNum" idx="12"/>
          </p:nvPr>
        </p:nvSpPr>
        <p:spPr>
          <a:xfrm>
            <a:off x="314547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75" tIns="219425" rIns="438875" bIns="21942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>
            <a:spLocks noGrp="1"/>
          </p:cNvSpPr>
          <p:nvPr>
            <p:ph type="title"/>
          </p:nvPr>
        </p:nvSpPr>
        <p:spPr>
          <a:xfrm>
            <a:off x="2194560" y="1318261"/>
            <a:ext cx="3950208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75" tIns="219425" rIns="438875" bIns="219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body" idx="1"/>
          </p:nvPr>
        </p:nvSpPr>
        <p:spPr>
          <a:xfrm>
            <a:off x="2194560" y="7368552"/>
            <a:ext cx="19392902" cy="3070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75" tIns="219425" rIns="438875" bIns="219425" anchor="b" anchorCtr="0">
            <a:noAutofit/>
          </a:bodyPr>
          <a:lstStyle>
            <a:lvl1pPr marL="457200" lvl="0" indent="-228600" algn="l">
              <a:spcBef>
                <a:spcPts val="2299"/>
              </a:spcBef>
              <a:spcAft>
                <a:spcPts val="0"/>
              </a:spcAft>
              <a:buClr>
                <a:schemeClr val="dk1"/>
              </a:buClr>
              <a:buSzPts val="11497"/>
              <a:buNone/>
              <a:defRPr sz="11497" b="1"/>
            </a:lvl1pPr>
            <a:lvl2pPr marL="914400" lvl="1" indent="-228600" algn="l"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599"/>
              <a:buNone/>
              <a:defRPr sz="9599" b="1"/>
            </a:lvl2pPr>
            <a:lvl3pPr marL="1371600" lvl="2" indent="-228600" algn="l">
              <a:spcBef>
                <a:spcPts val="1719"/>
              </a:spcBef>
              <a:spcAft>
                <a:spcPts val="0"/>
              </a:spcAft>
              <a:buClr>
                <a:schemeClr val="dk1"/>
              </a:buClr>
              <a:buSzPts val="8597"/>
              <a:buNone/>
              <a:defRPr sz="8597" b="1"/>
            </a:lvl3pPr>
            <a:lvl4pPr marL="1828800" lvl="3" indent="-228600" algn="l"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None/>
              <a:defRPr sz="7698" b="1"/>
            </a:lvl4pPr>
            <a:lvl5pPr marL="2286000" lvl="4" indent="-228600" algn="l"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None/>
              <a:defRPr sz="7698" b="1"/>
            </a:lvl5pPr>
            <a:lvl6pPr marL="2743200" lvl="5" indent="-228600" algn="l"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None/>
              <a:defRPr sz="7698" b="1"/>
            </a:lvl6pPr>
            <a:lvl7pPr marL="3200400" lvl="6" indent="-228600" algn="l"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None/>
              <a:defRPr sz="7698" b="1"/>
            </a:lvl7pPr>
            <a:lvl8pPr marL="3657600" lvl="7" indent="-228600" algn="l"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None/>
              <a:defRPr sz="7698" b="1"/>
            </a:lvl8pPr>
            <a:lvl9pPr marL="4114800" lvl="8" indent="-228600" algn="l"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None/>
              <a:defRPr sz="7698" b="1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body" idx="2"/>
          </p:nvPr>
        </p:nvSpPr>
        <p:spPr>
          <a:xfrm>
            <a:off x="2194560" y="10439406"/>
            <a:ext cx="19392902" cy="18966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75" tIns="219425" rIns="438875" bIns="219425" anchor="t" anchorCtr="0">
            <a:noAutofit/>
          </a:bodyPr>
          <a:lstStyle>
            <a:lvl1pPr marL="457200" lvl="0" indent="-958659" algn="l">
              <a:spcBef>
                <a:spcPts val="2299"/>
              </a:spcBef>
              <a:spcAft>
                <a:spcPts val="0"/>
              </a:spcAft>
              <a:buClr>
                <a:schemeClr val="dk1"/>
              </a:buClr>
              <a:buSzPts val="11497"/>
              <a:buChar char="•"/>
              <a:defRPr sz="11497"/>
            </a:lvl1pPr>
            <a:lvl2pPr marL="914400" lvl="1" indent="-838136" algn="l"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599"/>
              <a:buChar char="–"/>
              <a:defRPr sz="9599"/>
            </a:lvl2pPr>
            <a:lvl3pPr marL="1371600" lvl="2" indent="-774509" algn="l">
              <a:spcBef>
                <a:spcPts val="1719"/>
              </a:spcBef>
              <a:spcAft>
                <a:spcPts val="0"/>
              </a:spcAft>
              <a:buClr>
                <a:schemeClr val="dk1"/>
              </a:buClr>
              <a:buSzPts val="8597"/>
              <a:buChar char="•"/>
              <a:defRPr sz="8597"/>
            </a:lvl3pPr>
            <a:lvl4pPr marL="1828800" lvl="3" indent="-717423" algn="l"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Char char="–"/>
              <a:defRPr sz="7698"/>
            </a:lvl4pPr>
            <a:lvl5pPr marL="2286000" lvl="4" indent="-717423" algn="l"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Char char="»"/>
              <a:defRPr sz="7698"/>
            </a:lvl5pPr>
            <a:lvl6pPr marL="2743200" lvl="5" indent="-717423" algn="l"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Char char="•"/>
              <a:defRPr sz="7698"/>
            </a:lvl6pPr>
            <a:lvl7pPr marL="3200400" lvl="6" indent="-717423" algn="l"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Char char="•"/>
              <a:defRPr sz="7698"/>
            </a:lvl7pPr>
            <a:lvl8pPr marL="3657600" lvl="7" indent="-717423" algn="l"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Char char="•"/>
              <a:defRPr sz="7698"/>
            </a:lvl8pPr>
            <a:lvl9pPr marL="4114800" lvl="8" indent="-717422" algn="l"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Char char="•"/>
              <a:defRPr sz="7698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3"/>
          </p:nvPr>
        </p:nvSpPr>
        <p:spPr>
          <a:xfrm>
            <a:off x="22296132" y="7368552"/>
            <a:ext cx="19400521" cy="30708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75" tIns="219425" rIns="438875" bIns="219425" anchor="b" anchorCtr="0">
            <a:noAutofit/>
          </a:bodyPr>
          <a:lstStyle>
            <a:lvl1pPr marL="457200" lvl="0" indent="-228600" algn="l">
              <a:spcBef>
                <a:spcPts val="2299"/>
              </a:spcBef>
              <a:spcAft>
                <a:spcPts val="0"/>
              </a:spcAft>
              <a:buClr>
                <a:schemeClr val="dk1"/>
              </a:buClr>
              <a:buSzPts val="11497"/>
              <a:buNone/>
              <a:defRPr sz="11497" b="1"/>
            </a:lvl1pPr>
            <a:lvl2pPr marL="914400" lvl="1" indent="-228600" algn="l"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599"/>
              <a:buNone/>
              <a:defRPr sz="9599" b="1"/>
            </a:lvl2pPr>
            <a:lvl3pPr marL="1371600" lvl="2" indent="-228600" algn="l">
              <a:spcBef>
                <a:spcPts val="1719"/>
              </a:spcBef>
              <a:spcAft>
                <a:spcPts val="0"/>
              </a:spcAft>
              <a:buClr>
                <a:schemeClr val="dk1"/>
              </a:buClr>
              <a:buSzPts val="8597"/>
              <a:buNone/>
              <a:defRPr sz="8597" b="1"/>
            </a:lvl3pPr>
            <a:lvl4pPr marL="1828800" lvl="3" indent="-228600" algn="l"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None/>
              <a:defRPr sz="7698" b="1"/>
            </a:lvl4pPr>
            <a:lvl5pPr marL="2286000" lvl="4" indent="-228600" algn="l"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None/>
              <a:defRPr sz="7698" b="1"/>
            </a:lvl5pPr>
            <a:lvl6pPr marL="2743200" lvl="5" indent="-228600" algn="l"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None/>
              <a:defRPr sz="7698" b="1"/>
            </a:lvl6pPr>
            <a:lvl7pPr marL="3200400" lvl="6" indent="-228600" algn="l"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None/>
              <a:defRPr sz="7698" b="1"/>
            </a:lvl7pPr>
            <a:lvl8pPr marL="3657600" lvl="7" indent="-228600" algn="l"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None/>
              <a:defRPr sz="7698" b="1"/>
            </a:lvl8pPr>
            <a:lvl9pPr marL="4114800" lvl="8" indent="-228600" algn="l"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None/>
              <a:defRPr sz="7698" b="1"/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body" idx="4"/>
          </p:nvPr>
        </p:nvSpPr>
        <p:spPr>
          <a:xfrm>
            <a:off x="22296132" y="10439406"/>
            <a:ext cx="19400521" cy="189661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75" tIns="219425" rIns="438875" bIns="219425" anchor="t" anchorCtr="0">
            <a:noAutofit/>
          </a:bodyPr>
          <a:lstStyle>
            <a:lvl1pPr marL="457200" lvl="0" indent="-958659" algn="l">
              <a:spcBef>
                <a:spcPts val="2299"/>
              </a:spcBef>
              <a:spcAft>
                <a:spcPts val="0"/>
              </a:spcAft>
              <a:buClr>
                <a:schemeClr val="dk1"/>
              </a:buClr>
              <a:buSzPts val="11497"/>
              <a:buChar char="•"/>
              <a:defRPr sz="11497"/>
            </a:lvl1pPr>
            <a:lvl2pPr marL="914400" lvl="1" indent="-838136" algn="l"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599"/>
              <a:buChar char="–"/>
              <a:defRPr sz="9599"/>
            </a:lvl2pPr>
            <a:lvl3pPr marL="1371600" lvl="2" indent="-774509" algn="l">
              <a:spcBef>
                <a:spcPts val="1719"/>
              </a:spcBef>
              <a:spcAft>
                <a:spcPts val="0"/>
              </a:spcAft>
              <a:buClr>
                <a:schemeClr val="dk1"/>
              </a:buClr>
              <a:buSzPts val="8597"/>
              <a:buChar char="•"/>
              <a:defRPr sz="8597"/>
            </a:lvl3pPr>
            <a:lvl4pPr marL="1828800" lvl="3" indent="-717423" algn="l"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Char char="–"/>
              <a:defRPr sz="7698"/>
            </a:lvl4pPr>
            <a:lvl5pPr marL="2286000" lvl="4" indent="-717423" algn="l"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Char char="»"/>
              <a:defRPr sz="7698"/>
            </a:lvl5pPr>
            <a:lvl6pPr marL="2743200" lvl="5" indent="-717423" algn="l"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Char char="•"/>
              <a:defRPr sz="7698"/>
            </a:lvl6pPr>
            <a:lvl7pPr marL="3200400" lvl="6" indent="-717423" algn="l"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Char char="•"/>
              <a:defRPr sz="7698"/>
            </a:lvl7pPr>
            <a:lvl8pPr marL="3657600" lvl="7" indent="-717423" algn="l"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Char char="•"/>
              <a:defRPr sz="7698"/>
            </a:lvl8pPr>
            <a:lvl9pPr marL="4114800" lvl="8" indent="-717422" algn="l">
              <a:spcBef>
                <a:spcPts val="1540"/>
              </a:spcBef>
              <a:spcAft>
                <a:spcPts val="0"/>
              </a:spcAft>
              <a:buClr>
                <a:schemeClr val="dk1"/>
              </a:buClr>
              <a:buSzPts val="7698"/>
              <a:buChar char="•"/>
              <a:defRPr sz="7698"/>
            </a:lvl9pPr>
          </a:lstStyle>
          <a:p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dt" idx="10"/>
          </p:nvPr>
        </p:nvSpPr>
        <p:spPr>
          <a:xfrm>
            <a:off x="21939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75" tIns="219425" rIns="438875" bIns="219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7" name="Google Shape;47;p9"/>
          <p:cNvSpPr txBox="1">
            <a:spLocks noGrp="1"/>
          </p:cNvSpPr>
          <p:nvPr>
            <p:ph type="ftr" idx="11"/>
          </p:nvPr>
        </p:nvSpPr>
        <p:spPr>
          <a:xfrm>
            <a:off x="14995525" y="30511754"/>
            <a:ext cx="1390015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75" tIns="219425" rIns="438875" bIns="219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314547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75" tIns="219425" rIns="438875" bIns="21942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>
            <a:spLocks noGrp="1"/>
          </p:cNvSpPr>
          <p:nvPr>
            <p:ph type="title"/>
          </p:nvPr>
        </p:nvSpPr>
        <p:spPr>
          <a:xfrm>
            <a:off x="2193925" y="1317625"/>
            <a:ext cx="3950335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75" tIns="219425" rIns="438875" bIns="219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0"/>
          <p:cNvSpPr txBox="1">
            <a:spLocks noGrp="1"/>
          </p:cNvSpPr>
          <p:nvPr>
            <p:ph type="dt" idx="10"/>
          </p:nvPr>
        </p:nvSpPr>
        <p:spPr>
          <a:xfrm>
            <a:off x="21939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75" tIns="219425" rIns="438875" bIns="219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2" name="Google Shape;52;p10"/>
          <p:cNvSpPr txBox="1">
            <a:spLocks noGrp="1"/>
          </p:cNvSpPr>
          <p:nvPr>
            <p:ph type="ftr" idx="11"/>
          </p:nvPr>
        </p:nvSpPr>
        <p:spPr>
          <a:xfrm>
            <a:off x="14995525" y="30511754"/>
            <a:ext cx="1390015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75" tIns="219425" rIns="438875" bIns="219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314547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75" tIns="219425" rIns="438875" bIns="21942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dt" idx="10"/>
          </p:nvPr>
        </p:nvSpPr>
        <p:spPr>
          <a:xfrm>
            <a:off x="21939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75" tIns="219425" rIns="438875" bIns="219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6" name="Google Shape;56;p11"/>
          <p:cNvSpPr txBox="1">
            <a:spLocks noGrp="1"/>
          </p:cNvSpPr>
          <p:nvPr>
            <p:ph type="ftr" idx="11"/>
          </p:nvPr>
        </p:nvSpPr>
        <p:spPr>
          <a:xfrm>
            <a:off x="14995525" y="30511754"/>
            <a:ext cx="1390015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75" tIns="219425" rIns="438875" bIns="219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314547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75" tIns="219425" rIns="438875" bIns="21942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title"/>
          </p:nvPr>
        </p:nvSpPr>
        <p:spPr>
          <a:xfrm>
            <a:off x="2194563" y="1310640"/>
            <a:ext cx="14439902" cy="5577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75" tIns="219425" rIns="438875" bIns="219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599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2"/>
          <p:cNvSpPr txBox="1">
            <a:spLocks noGrp="1"/>
          </p:cNvSpPr>
          <p:nvPr>
            <p:ph type="body" idx="1"/>
          </p:nvPr>
        </p:nvSpPr>
        <p:spPr>
          <a:xfrm>
            <a:off x="17160242" y="1310648"/>
            <a:ext cx="24536400" cy="28094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75" tIns="219425" rIns="438875" bIns="219425" anchor="t" anchorCtr="0">
            <a:noAutofit/>
          </a:bodyPr>
          <a:lstStyle>
            <a:lvl1pPr marL="457200" lvl="0" indent="-1206309" algn="l">
              <a:spcBef>
                <a:spcPts val="3079"/>
              </a:spcBef>
              <a:spcAft>
                <a:spcPts val="0"/>
              </a:spcAft>
              <a:buClr>
                <a:schemeClr val="dk1"/>
              </a:buClr>
              <a:buSzPts val="15397"/>
              <a:buChar char="•"/>
              <a:defRPr sz="15397"/>
            </a:lvl1pPr>
            <a:lvl2pPr marL="914400" lvl="1" indent="-1079373" algn="l">
              <a:spcBef>
                <a:spcPts val="2680"/>
              </a:spcBef>
              <a:spcAft>
                <a:spcPts val="0"/>
              </a:spcAft>
              <a:buClr>
                <a:schemeClr val="dk1"/>
              </a:buClr>
              <a:buSzPts val="13398"/>
              <a:buChar char="–"/>
              <a:defRPr sz="13398"/>
            </a:lvl2pPr>
            <a:lvl3pPr marL="1371600" lvl="2" indent="-958659" algn="l">
              <a:spcBef>
                <a:spcPts val="2299"/>
              </a:spcBef>
              <a:spcAft>
                <a:spcPts val="0"/>
              </a:spcAft>
              <a:buClr>
                <a:schemeClr val="dk1"/>
              </a:buClr>
              <a:buSzPts val="11497"/>
              <a:buChar char="•"/>
              <a:defRPr sz="11497"/>
            </a:lvl3pPr>
            <a:lvl4pPr marL="1828800" lvl="3" indent="-838136" algn="l"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599"/>
              <a:buChar char="–"/>
              <a:defRPr sz="9599"/>
            </a:lvl4pPr>
            <a:lvl5pPr marL="2286000" lvl="4" indent="-838136" algn="l"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599"/>
              <a:buChar char="»"/>
              <a:defRPr sz="9599"/>
            </a:lvl5pPr>
            <a:lvl6pPr marL="2743200" lvl="5" indent="-838136" algn="l"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599"/>
              <a:buChar char="•"/>
              <a:defRPr sz="9599"/>
            </a:lvl6pPr>
            <a:lvl7pPr marL="3200400" lvl="6" indent="-838136" algn="l"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599"/>
              <a:buChar char="•"/>
              <a:defRPr sz="9599"/>
            </a:lvl7pPr>
            <a:lvl8pPr marL="3657600" lvl="7" indent="-838136" algn="l"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599"/>
              <a:buChar char="•"/>
              <a:defRPr sz="9599"/>
            </a:lvl8pPr>
            <a:lvl9pPr marL="4114800" lvl="8" indent="-838136" algn="l"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599"/>
              <a:buChar char="•"/>
              <a:defRPr sz="9599"/>
            </a:lvl9pPr>
          </a:lstStyle>
          <a:p>
            <a:endParaRPr/>
          </a:p>
        </p:txBody>
      </p:sp>
      <p:sp>
        <p:nvSpPr>
          <p:cNvPr id="61" name="Google Shape;61;p12"/>
          <p:cNvSpPr txBox="1">
            <a:spLocks noGrp="1"/>
          </p:cNvSpPr>
          <p:nvPr>
            <p:ph type="body" idx="2"/>
          </p:nvPr>
        </p:nvSpPr>
        <p:spPr>
          <a:xfrm>
            <a:off x="2194563" y="6888490"/>
            <a:ext cx="14439902" cy="22517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75" tIns="219425" rIns="438875" bIns="219425" anchor="t" anchorCtr="0">
            <a:noAutofit/>
          </a:bodyPr>
          <a:lstStyle>
            <a:lvl1pPr marL="457200" lvl="0" indent="-228600" algn="l">
              <a:spcBef>
                <a:spcPts val="1340"/>
              </a:spcBef>
              <a:spcAft>
                <a:spcPts val="0"/>
              </a:spcAft>
              <a:buClr>
                <a:schemeClr val="dk1"/>
              </a:buClr>
              <a:buSzPts val="6699"/>
              <a:buNone/>
              <a:defRPr sz="6699"/>
            </a:lvl1pPr>
            <a:lvl2pPr marL="914400" lvl="1" indent="-228600" algn="l">
              <a:spcBef>
                <a:spcPts val="1160"/>
              </a:spcBef>
              <a:spcAft>
                <a:spcPts val="0"/>
              </a:spcAft>
              <a:buClr>
                <a:schemeClr val="dk1"/>
              </a:buClr>
              <a:buSzPts val="5800"/>
              <a:buNone/>
              <a:defRPr sz="5800"/>
            </a:lvl2pPr>
            <a:lvl3pPr marL="1371600" lvl="2" indent="-22860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799"/>
              <a:buNone/>
              <a:defRPr sz="4799"/>
            </a:lvl3pPr>
            <a:lvl4pPr marL="1828800" lvl="3" indent="-228600" algn="l"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299"/>
              <a:buNone/>
              <a:defRPr sz="4299"/>
            </a:lvl4pPr>
            <a:lvl5pPr marL="2286000" lvl="4" indent="-228600" algn="l"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299"/>
              <a:buNone/>
              <a:defRPr sz="4299"/>
            </a:lvl5pPr>
            <a:lvl6pPr marL="2743200" lvl="5" indent="-228600" algn="l"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299"/>
              <a:buNone/>
              <a:defRPr sz="4299"/>
            </a:lvl6pPr>
            <a:lvl7pPr marL="3200400" lvl="6" indent="-228600" algn="l"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299"/>
              <a:buNone/>
              <a:defRPr sz="4299"/>
            </a:lvl7pPr>
            <a:lvl8pPr marL="3657600" lvl="7" indent="-228600" algn="l"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299"/>
              <a:buNone/>
              <a:defRPr sz="4299"/>
            </a:lvl8pPr>
            <a:lvl9pPr marL="4114800" lvl="8" indent="-228600" algn="l"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299"/>
              <a:buNone/>
              <a:defRPr sz="4299"/>
            </a:lvl9pPr>
          </a:lstStyle>
          <a:p>
            <a:endParaRPr/>
          </a:p>
        </p:txBody>
      </p:sp>
      <p:sp>
        <p:nvSpPr>
          <p:cNvPr id="62" name="Google Shape;62;p12"/>
          <p:cNvSpPr txBox="1">
            <a:spLocks noGrp="1"/>
          </p:cNvSpPr>
          <p:nvPr>
            <p:ph type="dt" idx="10"/>
          </p:nvPr>
        </p:nvSpPr>
        <p:spPr>
          <a:xfrm>
            <a:off x="21939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75" tIns="219425" rIns="438875" bIns="219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3" name="Google Shape;63;p12"/>
          <p:cNvSpPr txBox="1">
            <a:spLocks noGrp="1"/>
          </p:cNvSpPr>
          <p:nvPr>
            <p:ph type="ftr" idx="11"/>
          </p:nvPr>
        </p:nvSpPr>
        <p:spPr>
          <a:xfrm>
            <a:off x="14995525" y="30511754"/>
            <a:ext cx="1390015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75" tIns="219425" rIns="438875" bIns="219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64" name="Google Shape;64;p12"/>
          <p:cNvSpPr txBox="1">
            <a:spLocks noGrp="1"/>
          </p:cNvSpPr>
          <p:nvPr>
            <p:ph type="sldNum" idx="12"/>
          </p:nvPr>
        </p:nvSpPr>
        <p:spPr>
          <a:xfrm>
            <a:off x="314547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75" tIns="219425" rIns="438875" bIns="21942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>
            <a:spLocks noGrp="1"/>
          </p:cNvSpPr>
          <p:nvPr>
            <p:ph type="title"/>
          </p:nvPr>
        </p:nvSpPr>
        <p:spPr>
          <a:xfrm>
            <a:off x="8602982" y="23042885"/>
            <a:ext cx="26334720" cy="27203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75" tIns="219425" rIns="438875" bIns="219425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9599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3"/>
          <p:cNvSpPr>
            <a:spLocks noGrp="1"/>
          </p:cNvSpPr>
          <p:nvPr>
            <p:ph type="pic" idx="2"/>
          </p:nvPr>
        </p:nvSpPr>
        <p:spPr>
          <a:xfrm>
            <a:off x="8602982" y="2941319"/>
            <a:ext cx="26334720" cy="19751040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3"/>
          <p:cNvSpPr txBox="1">
            <a:spLocks noGrp="1"/>
          </p:cNvSpPr>
          <p:nvPr>
            <p:ph type="body" idx="1"/>
          </p:nvPr>
        </p:nvSpPr>
        <p:spPr>
          <a:xfrm>
            <a:off x="8602982" y="25763232"/>
            <a:ext cx="26334720" cy="3863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75" tIns="219425" rIns="438875" bIns="219425" anchor="t" anchorCtr="0">
            <a:noAutofit/>
          </a:bodyPr>
          <a:lstStyle>
            <a:lvl1pPr marL="457200" lvl="0" indent="-228600" algn="l">
              <a:spcBef>
                <a:spcPts val="1340"/>
              </a:spcBef>
              <a:spcAft>
                <a:spcPts val="0"/>
              </a:spcAft>
              <a:buClr>
                <a:schemeClr val="dk1"/>
              </a:buClr>
              <a:buSzPts val="6699"/>
              <a:buNone/>
              <a:defRPr sz="6699"/>
            </a:lvl1pPr>
            <a:lvl2pPr marL="914400" lvl="1" indent="-228600" algn="l">
              <a:spcBef>
                <a:spcPts val="1160"/>
              </a:spcBef>
              <a:spcAft>
                <a:spcPts val="0"/>
              </a:spcAft>
              <a:buClr>
                <a:schemeClr val="dk1"/>
              </a:buClr>
              <a:buSzPts val="5800"/>
              <a:buNone/>
              <a:defRPr sz="5800"/>
            </a:lvl2pPr>
            <a:lvl3pPr marL="1371600" lvl="2" indent="-228600" algn="l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4799"/>
              <a:buNone/>
              <a:defRPr sz="4799"/>
            </a:lvl3pPr>
            <a:lvl4pPr marL="1828800" lvl="3" indent="-228600" algn="l"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299"/>
              <a:buNone/>
              <a:defRPr sz="4299"/>
            </a:lvl4pPr>
            <a:lvl5pPr marL="2286000" lvl="4" indent="-228600" algn="l"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299"/>
              <a:buNone/>
              <a:defRPr sz="4299"/>
            </a:lvl5pPr>
            <a:lvl6pPr marL="2743200" lvl="5" indent="-228600" algn="l"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299"/>
              <a:buNone/>
              <a:defRPr sz="4299"/>
            </a:lvl6pPr>
            <a:lvl7pPr marL="3200400" lvl="6" indent="-228600" algn="l"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299"/>
              <a:buNone/>
              <a:defRPr sz="4299"/>
            </a:lvl7pPr>
            <a:lvl8pPr marL="3657600" lvl="7" indent="-228600" algn="l"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299"/>
              <a:buNone/>
              <a:defRPr sz="4299"/>
            </a:lvl8pPr>
            <a:lvl9pPr marL="4114800" lvl="8" indent="-228600" algn="l">
              <a:spcBef>
                <a:spcPts val="860"/>
              </a:spcBef>
              <a:spcAft>
                <a:spcPts val="0"/>
              </a:spcAft>
              <a:buClr>
                <a:schemeClr val="dk1"/>
              </a:buClr>
              <a:buSzPts val="4299"/>
              <a:buNone/>
              <a:defRPr sz="4299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dt" idx="10"/>
          </p:nvPr>
        </p:nvSpPr>
        <p:spPr>
          <a:xfrm>
            <a:off x="21939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75" tIns="219425" rIns="438875" bIns="219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0" name="Google Shape;70;p13"/>
          <p:cNvSpPr txBox="1">
            <a:spLocks noGrp="1"/>
          </p:cNvSpPr>
          <p:nvPr>
            <p:ph type="ftr" idx="11"/>
          </p:nvPr>
        </p:nvSpPr>
        <p:spPr>
          <a:xfrm>
            <a:off x="14995525" y="30511754"/>
            <a:ext cx="1390015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75" tIns="219425" rIns="438875" bIns="219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71" name="Google Shape;71;p13"/>
          <p:cNvSpPr txBox="1">
            <a:spLocks noGrp="1"/>
          </p:cNvSpPr>
          <p:nvPr>
            <p:ph type="sldNum" idx="12"/>
          </p:nvPr>
        </p:nvSpPr>
        <p:spPr>
          <a:xfrm>
            <a:off x="314547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75" tIns="219425" rIns="438875" bIns="219425" anchor="ctr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5800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>
            <a:alpha val="86666"/>
          </a:schemeClr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>
            <a:spLocks noGrp="1"/>
          </p:cNvSpPr>
          <p:nvPr>
            <p:ph type="title"/>
          </p:nvPr>
        </p:nvSpPr>
        <p:spPr>
          <a:xfrm>
            <a:off x="2193925" y="1317625"/>
            <a:ext cx="3950335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75" tIns="219425" rIns="438875" bIns="219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10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1" name="Google Shape;11;p4"/>
          <p:cNvSpPr txBox="1">
            <a:spLocks noGrp="1"/>
          </p:cNvSpPr>
          <p:nvPr>
            <p:ph type="body" idx="1"/>
          </p:nvPr>
        </p:nvSpPr>
        <p:spPr>
          <a:xfrm>
            <a:off x="2193925" y="7680328"/>
            <a:ext cx="39503350" cy="217265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75" tIns="219425" rIns="438875" bIns="219425" anchor="t" anchorCtr="0">
            <a:noAutofit/>
          </a:bodyPr>
          <a:lstStyle>
            <a:lvl1pPr marL="457200" marR="0" lvl="0" indent="-1206309" algn="l" rtl="0">
              <a:spcBef>
                <a:spcPts val="3079"/>
              </a:spcBef>
              <a:spcAft>
                <a:spcPts val="0"/>
              </a:spcAft>
              <a:buClr>
                <a:schemeClr val="dk1"/>
              </a:buClr>
              <a:buSzPts val="15397"/>
              <a:buFont typeface="Arial"/>
              <a:buChar char="•"/>
              <a:defRPr sz="153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1079373" algn="l" rtl="0">
              <a:spcBef>
                <a:spcPts val="2680"/>
              </a:spcBef>
              <a:spcAft>
                <a:spcPts val="0"/>
              </a:spcAft>
              <a:buClr>
                <a:schemeClr val="dk1"/>
              </a:buClr>
              <a:buSzPts val="13398"/>
              <a:buFont typeface="Arial"/>
              <a:buChar char="–"/>
              <a:defRPr sz="1339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958659" algn="l" rtl="0">
              <a:spcBef>
                <a:spcPts val="2299"/>
              </a:spcBef>
              <a:spcAft>
                <a:spcPts val="0"/>
              </a:spcAft>
              <a:buClr>
                <a:schemeClr val="dk1"/>
              </a:buClr>
              <a:buSzPts val="11497"/>
              <a:buFont typeface="Arial"/>
              <a:buChar char="•"/>
              <a:defRPr sz="1149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838136" algn="l" rtl="0"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599"/>
              <a:buFont typeface="Arial"/>
              <a:buChar char="–"/>
              <a:defRPr sz="9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838136" algn="l" rtl="0"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599"/>
              <a:buFont typeface="Arial"/>
              <a:buChar char="»"/>
              <a:defRPr sz="9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838136" algn="l" rtl="0"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599"/>
              <a:buFont typeface="Arial"/>
              <a:buChar char="•"/>
              <a:defRPr sz="9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838136" algn="l" rtl="0"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599"/>
              <a:buFont typeface="Arial"/>
              <a:buChar char="•"/>
              <a:defRPr sz="9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838136" algn="l" rtl="0"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599"/>
              <a:buFont typeface="Arial"/>
              <a:buChar char="•"/>
              <a:defRPr sz="9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838136" algn="l" rtl="0">
              <a:spcBef>
                <a:spcPts val="1920"/>
              </a:spcBef>
              <a:spcAft>
                <a:spcPts val="0"/>
              </a:spcAft>
              <a:buClr>
                <a:schemeClr val="dk1"/>
              </a:buClr>
              <a:buSzPts val="9599"/>
              <a:buFont typeface="Arial"/>
              <a:buChar char="•"/>
              <a:defRPr sz="959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4"/>
          <p:cNvSpPr txBox="1">
            <a:spLocks noGrp="1"/>
          </p:cNvSpPr>
          <p:nvPr>
            <p:ph type="dt" idx="10"/>
          </p:nvPr>
        </p:nvSpPr>
        <p:spPr>
          <a:xfrm>
            <a:off x="21939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75" tIns="219425" rIns="438875" bIns="21942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5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" name="Google Shape;13;p4"/>
          <p:cNvSpPr txBox="1">
            <a:spLocks noGrp="1"/>
          </p:cNvSpPr>
          <p:nvPr>
            <p:ph type="ftr" idx="11"/>
          </p:nvPr>
        </p:nvSpPr>
        <p:spPr>
          <a:xfrm>
            <a:off x="14995525" y="30511754"/>
            <a:ext cx="1390015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75" tIns="219425" rIns="438875" bIns="21942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5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4" name="Google Shape;14;p4"/>
          <p:cNvSpPr txBox="1">
            <a:spLocks noGrp="1"/>
          </p:cNvSpPr>
          <p:nvPr>
            <p:ph type="sldNum" idx="12"/>
          </p:nvPr>
        </p:nvSpPr>
        <p:spPr>
          <a:xfrm>
            <a:off x="31454725" y="30511754"/>
            <a:ext cx="1024255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8875" tIns="219425" rIns="438875" bIns="21942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5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5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5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5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5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5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5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5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5800" b="0" i="0" u="none" strike="noStrike" cap="non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26" Type="http://schemas.openxmlformats.org/officeDocument/2006/relationships/image" Target="../media/image24.png"/><Relationship Id="rId39" Type="http://schemas.openxmlformats.org/officeDocument/2006/relationships/image" Target="../media/image37.jpg"/><Relationship Id="rId21" Type="http://schemas.openxmlformats.org/officeDocument/2006/relationships/image" Target="../media/image19.png"/><Relationship Id="rId34" Type="http://schemas.openxmlformats.org/officeDocument/2006/relationships/image" Target="../media/image32.png"/><Relationship Id="rId42" Type="http://schemas.openxmlformats.org/officeDocument/2006/relationships/image" Target="../media/image40.jpg"/><Relationship Id="rId47" Type="http://schemas.openxmlformats.org/officeDocument/2006/relationships/image" Target="../media/image45.jpg"/><Relationship Id="rId50" Type="http://schemas.openxmlformats.org/officeDocument/2006/relationships/image" Target="../media/image48.png"/><Relationship Id="rId55" Type="http://schemas.openxmlformats.org/officeDocument/2006/relationships/image" Target="../media/image5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29" Type="http://schemas.openxmlformats.org/officeDocument/2006/relationships/image" Target="../media/image27.tiff"/><Relationship Id="rId11" Type="http://schemas.openxmlformats.org/officeDocument/2006/relationships/image" Target="../media/image9.png"/><Relationship Id="rId24" Type="http://schemas.openxmlformats.org/officeDocument/2006/relationships/image" Target="../media/image22.png"/><Relationship Id="rId32" Type="http://schemas.openxmlformats.org/officeDocument/2006/relationships/image" Target="../media/image30.png"/><Relationship Id="rId37" Type="http://schemas.openxmlformats.org/officeDocument/2006/relationships/image" Target="../media/image35.jpg"/><Relationship Id="rId40" Type="http://schemas.openxmlformats.org/officeDocument/2006/relationships/image" Target="../media/image38.jpg"/><Relationship Id="rId45" Type="http://schemas.openxmlformats.org/officeDocument/2006/relationships/image" Target="../media/image43.jpg"/><Relationship Id="rId53" Type="http://schemas.openxmlformats.org/officeDocument/2006/relationships/image" Target="../media/image51.jpe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19" Type="http://schemas.openxmlformats.org/officeDocument/2006/relationships/image" Target="../media/image17.png"/><Relationship Id="rId31" Type="http://schemas.openxmlformats.org/officeDocument/2006/relationships/image" Target="../media/image29.tiff"/><Relationship Id="rId44" Type="http://schemas.openxmlformats.org/officeDocument/2006/relationships/image" Target="../media/image42.jpg"/><Relationship Id="rId52" Type="http://schemas.openxmlformats.org/officeDocument/2006/relationships/image" Target="../media/image50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Relationship Id="rId27" Type="http://schemas.openxmlformats.org/officeDocument/2006/relationships/image" Target="../media/image25.png"/><Relationship Id="rId30" Type="http://schemas.openxmlformats.org/officeDocument/2006/relationships/image" Target="../media/image28.tiff"/><Relationship Id="rId35" Type="http://schemas.openxmlformats.org/officeDocument/2006/relationships/image" Target="../media/image33.jpg"/><Relationship Id="rId43" Type="http://schemas.openxmlformats.org/officeDocument/2006/relationships/image" Target="../media/image41.jpg"/><Relationship Id="rId48" Type="http://schemas.openxmlformats.org/officeDocument/2006/relationships/image" Target="../media/image46.jpg"/><Relationship Id="rId8" Type="http://schemas.openxmlformats.org/officeDocument/2006/relationships/image" Target="../media/image6.png"/><Relationship Id="rId51" Type="http://schemas.openxmlformats.org/officeDocument/2006/relationships/image" Target="../media/image49.png"/><Relationship Id="rId3" Type="http://schemas.openxmlformats.org/officeDocument/2006/relationships/image" Target="../media/image1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38" Type="http://schemas.openxmlformats.org/officeDocument/2006/relationships/image" Target="../media/image36.jpg"/><Relationship Id="rId46" Type="http://schemas.openxmlformats.org/officeDocument/2006/relationships/image" Target="../media/image44.jpg"/><Relationship Id="rId20" Type="http://schemas.openxmlformats.org/officeDocument/2006/relationships/image" Target="../media/image18.png"/><Relationship Id="rId41" Type="http://schemas.openxmlformats.org/officeDocument/2006/relationships/image" Target="../media/image39.jpg"/><Relationship Id="rId54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png"/><Relationship Id="rId36" Type="http://schemas.openxmlformats.org/officeDocument/2006/relationships/image" Target="../media/image34.jpg"/><Relationship Id="rId49" Type="http://schemas.openxmlformats.org/officeDocument/2006/relationships/image" Target="../media/image4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5" name="Table 75">
            <a:extLst>
              <a:ext uri="{FF2B5EF4-FFF2-40B4-BE49-F238E27FC236}">
                <a16:creationId xmlns:a16="http://schemas.microsoft.com/office/drawing/2014/main" id="{125A3D34-9D3F-9BFA-B812-F63B377779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2334852"/>
              </p:ext>
            </p:extLst>
          </p:nvPr>
        </p:nvGraphicFramePr>
        <p:xfrm>
          <a:off x="12464986" y="16831726"/>
          <a:ext cx="18107610" cy="9710863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2703557">
                  <a:extLst>
                    <a:ext uri="{9D8B030D-6E8A-4147-A177-3AD203B41FA5}">
                      <a16:colId xmlns:a16="http://schemas.microsoft.com/office/drawing/2014/main" val="40026137"/>
                    </a:ext>
                  </a:extLst>
                </a:gridCol>
                <a:gridCol w="2703557">
                  <a:extLst>
                    <a:ext uri="{9D8B030D-6E8A-4147-A177-3AD203B41FA5}">
                      <a16:colId xmlns:a16="http://schemas.microsoft.com/office/drawing/2014/main" val="702478628"/>
                    </a:ext>
                  </a:extLst>
                </a:gridCol>
                <a:gridCol w="2703557">
                  <a:extLst>
                    <a:ext uri="{9D8B030D-6E8A-4147-A177-3AD203B41FA5}">
                      <a16:colId xmlns:a16="http://schemas.microsoft.com/office/drawing/2014/main" val="2232067467"/>
                    </a:ext>
                  </a:extLst>
                </a:gridCol>
                <a:gridCol w="2703557">
                  <a:extLst>
                    <a:ext uri="{9D8B030D-6E8A-4147-A177-3AD203B41FA5}">
                      <a16:colId xmlns:a16="http://schemas.microsoft.com/office/drawing/2014/main" val="2514183946"/>
                    </a:ext>
                  </a:extLst>
                </a:gridCol>
                <a:gridCol w="2703557">
                  <a:extLst>
                    <a:ext uri="{9D8B030D-6E8A-4147-A177-3AD203B41FA5}">
                      <a16:colId xmlns:a16="http://schemas.microsoft.com/office/drawing/2014/main" val="2053300703"/>
                    </a:ext>
                  </a:extLst>
                </a:gridCol>
                <a:gridCol w="2703557">
                  <a:extLst>
                    <a:ext uri="{9D8B030D-6E8A-4147-A177-3AD203B41FA5}">
                      <a16:colId xmlns:a16="http://schemas.microsoft.com/office/drawing/2014/main" val="1022646078"/>
                    </a:ext>
                  </a:extLst>
                </a:gridCol>
                <a:gridCol w="1886268">
                  <a:extLst>
                    <a:ext uri="{9D8B030D-6E8A-4147-A177-3AD203B41FA5}">
                      <a16:colId xmlns:a16="http://schemas.microsoft.com/office/drawing/2014/main" val="731642117"/>
                    </a:ext>
                  </a:extLst>
                </a:gridCol>
              </a:tblGrid>
              <a:tr h="71893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32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Original SEM</a:t>
                      </a:r>
                      <a:endParaRPr lang="en-U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32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Ground Truth</a:t>
                      </a:r>
                      <a:endParaRPr lang="en-U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32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U-Net</a:t>
                      </a:r>
                      <a:endParaRPr lang="en-U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32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R2U-Net</a:t>
                      </a:r>
                      <a:endParaRPr lang="en-U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32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Attn U-Net</a:t>
                      </a:r>
                      <a:endParaRPr lang="en-U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32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Attn R2U-Net</a:t>
                      </a:r>
                      <a:endParaRPr lang="en-U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3200" b="1" i="0" u="none" strike="noStrike" cap="none" dirty="0">
                          <a:solidFill>
                            <a:schemeClr val="dk1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U-Net++</a:t>
                      </a:r>
                      <a:endParaRPr lang="en-US" sz="3200" b="1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6849151"/>
                  </a:ext>
                </a:extLst>
              </a:tr>
              <a:tr h="3018266">
                <a:tc>
                  <a:txBody>
                    <a:bodyPr/>
                    <a:lstStyle/>
                    <a:p>
                      <a:endParaRPr lang="en-US" sz="3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Count: 20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Count: 22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Count: 21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Count: 20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Count: 23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Count: 18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022792"/>
                  </a:ext>
                </a:extLst>
              </a:tr>
              <a:tr h="3018266">
                <a:tc>
                  <a:txBody>
                    <a:bodyPr/>
                    <a:lstStyle/>
                    <a:p>
                      <a:endParaRPr lang="en-US" sz="3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Count: 37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Count: 32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Count: 29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Count: 30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Count: 29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Count: 29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321121"/>
                  </a:ext>
                </a:extLst>
              </a:tr>
              <a:tr h="2955398">
                <a:tc>
                  <a:txBody>
                    <a:bodyPr/>
                    <a:lstStyle/>
                    <a:p>
                      <a:endParaRPr lang="en-US" sz="32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Count: 41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Count: 39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Count: 38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Count: 40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Count: 39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Count: 40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2183921"/>
                  </a:ext>
                </a:extLst>
              </a:tr>
            </a:tbl>
          </a:graphicData>
        </a:graphic>
      </p:graphicFrame>
      <p:sp>
        <p:nvSpPr>
          <p:cNvPr id="104" name="Google Shape;104;p1"/>
          <p:cNvSpPr txBox="1"/>
          <p:nvPr/>
        </p:nvSpPr>
        <p:spPr>
          <a:xfrm>
            <a:off x="207006" y="6436120"/>
            <a:ext cx="11672241" cy="19082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Membrane dynamics</a:t>
            </a:r>
            <a:endParaRPr dirty="0"/>
          </a:p>
          <a:p>
            <a:pPr marL="571500" marR="0" lvl="0" indent="-5715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dynamic nature of plasma membranes support many biological functions that are vital to cell survival [1].</a:t>
            </a:r>
          </a:p>
          <a:p>
            <a:pPr marL="571500" marR="0" lvl="0" indent="-5715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Variations in environmental factors such as pathogen exposure can alter membrane structures.</a:t>
            </a:r>
          </a:p>
          <a:p>
            <a:pPr marL="571500" marR="0" lvl="0" indent="-5715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endParaRPr lang="en-US"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endParaRPr lang="en-US"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endParaRPr lang="en-US"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endParaRPr lang="en-US"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Aft>
                <a:spcPts val="0"/>
              </a:spcAft>
              <a:buClr>
                <a:schemeClr val="dk1"/>
              </a:buClr>
              <a:buSzPts val="3200"/>
            </a:pPr>
            <a:endParaRPr lang="en-US" sz="4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Aft>
                <a:spcPts val="0"/>
              </a:spcAft>
              <a:buClr>
                <a:schemeClr val="dk1"/>
              </a:buClr>
              <a:buSzPts val="3200"/>
            </a:pPr>
            <a:endParaRPr lang="en-US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</a:pPr>
            <a:r>
              <a:rPr lang="en-U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Membrane extensions</a:t>
            </a:r>
          </a:p>
          <a:p>
            <a:pPr marL="571500" marR="0" lvl="0" indent="-5715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Recent studies have revealed that viruses </a:t>
            </a:r>
            <a:r>
              <a:rPr lang="en-US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exploit membrane dynamics by inducing the formation of membrane protrusions, such as lamellipodia, in order to facilitate its entry, trafficking, and spread in host cells [2].</a:t>
            </a:r>
            <a:endParaRPr lang="en-US"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marR="0" lvl="0" indent="-5715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Quantitative analysis of virus-induced changes in membrane structures represent an important avenue for studying viral pathogenesis and discovering treatment options.</a:t>
            </a: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lang="en-CA"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lang="en-CA"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lang="en-CA"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lang="en-CA"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lang="en-CA"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marR="0" lvl="0" indent="-3683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lang="en-CA" sz="32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marR="0" lvl="0" indent="-3683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lang="en-CA" sz="32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marR="0" lvl="0" indent="-3683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lang="en-CA" sz="32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571500" marR="0" lvl="0" indent="-3683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endParaRPr lang="en-CA" sz="18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</a:pPr>
            <a:r>
              <a:rPr lang="en-US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Study motivations</a:t>
            </a:r>
          </a:p>
          <a:p>
            <a:pPr marL="717550" marR="0" lvl="0" indent="-5143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lphaLcPeriod"/>
            </a:pPr>
            <a:r>
              <a:rPr lang="en-CA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Manual quantification of membrane extensions is time-consuming, inconsistent, and error-prone.</a:t>
            </a:r>
          </a:p>
          <a:p>
            <a:pPr marL="717550" marR="0" lvl="0" indent="-51435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+mj-lt"/>
              <a:buAutoNum type="alphaLcPeriod"/>
            </a:pPr>
            <a:r>
              <a:rPr lang="en-CA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Machine learning and deep learning pipelines for quantifying membrane extensions have not yet been established.</a:t>
            </a:r>
          </a:p>
          <a:p>
            <a:pPr marL="203200" marR="0" lvl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</a:pPr>
            <a:endParaRPr lang="en-CA" sz="10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03200" marR="0" lvl="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</a:pPr>
            <a:r>
              <a:rPr lang="en-CA" sz="32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U-Net</a:t>
            </a:r>
          </a:p>
          <a:p>
            <a:pPr marL="660400" marR="0" lvl="0" indent="-457200" algn="l" rtl="0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CA" sz="32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State-of-the-art and accessible deep learning model developed for biomedical image segmentation [5].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A66E5FD-7C29-7AE2-317A-A075BAE16242}"/>
              </a:ext>
            </a:extLst>
          </p:cNvPr>
          <p:cNvGrpSpPr/>
          <p:nvPr/>
        </p:nvGrpSpPr>
        <p:grpSpPr>
          <a:xfrm>
            <a:off x="412209" y="16367202"/>
            <a:ext cx="10636791" cy="3884721"/>
            <a:chOff x="412209" y="16613331"/>
            <a:chExt cx="10484419" cy="3818935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EA0B4FE-FEA2-32BA-D195-2F17FE8D4277}"/>
                </a:ext>
              </a:extLst>
            </p:cNvPr>
            <p:cNvGrpSpPr/>
            <p:nvPr/>
          </p:nvGrpSpPr>
          <p:grpSpPr>
            <a:xfrm>
              <a:off x="877650" y="16613331"/>
              <a:ext cx="10018978" cy="3818935"/>
              <a:chOff x="877650" y="16613331"/>
              <a:chExt cx="10018978" cy="3818935"/>
            </a:xfrm>
          </p:grpSpPr>
          <p:grpSp>
            <p:nvGrpSpPr>
              <p:cNvPr id="8" name="Group 7">
                <a:extLst>
                  <a:ext uri="{FF2B5EF4-FFF2-40B4-BE49-F238E27FC236}">
                    <a16:creationId xmlns:a16="http://schemas.microsoft.com/office/drawing/2014/main" id="{C859CB2F-6566-7F33-A1E0-851B4705C291}"/>
                  </a:ext>
                </a:extLst>
              </p:cNvPr>
              <p:cNvGrpSpPr/>
              <p:nvPr/>
            </p:nvGrpSpPr>
            <p:grpSpPr>
              <a:xfrm>
                <a:off x="877650" y="16613331"/>
                <a:ext cx="10018978" cy="3818935"/>
                <a:chOff x="641893" y="16305351"/>
                <a:chExt cx="10513908" cy="3817243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0D7909E4-684E-46AB-DE7D-2A72D9F38B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t="6094"/>
                <a:stretch/>
              </p:blipFill>
              <p:spPr>
                <a:xfrm>
                  <a:off x="2042573" y="16305351"/>
                  <a:ext cx="7277661" cy="3817243"/>
                </a:xfrm>
                <a:prstGeom prst="rect">
                  <a:avLst/>
                </a:prstGeom>
              </p:spPr>
            </p:pic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B96435C-DF39-1415-466E-226E1A16F8B9}"/>
                    </a:ext>
                  </a:extLst>
                </p:cNvPr>
                <p:cNvSpPr txBox="1"/>
                <p:nvPr/>
              </p:nvSpPr>
              <p:spPr>
                <a:xfrm>
                  <a:off x="641893" y="16851591"/>
                  <a:ext cx="2501279" cy="4768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500" dirty="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Lamellipodia</a:t>
                  </a:r>
                  <a:endParaRPr lang="en-US" sz="2500" dirty="0"/>
                </a:p>
              </p:txBody>
            </p:sp>
            <p:cxnSp>
              <p:nvCxnSpPr>
                <p:cNvPr id="11" name="Straight Connector 10">
                  <a:extLst>
                    <a:ext uri="{FF2B5EF4-FFF2-40B4-BE49-F238E27FC236}">
                      <a16:creationId xmlns:a16="http://schemas.microsoft.com/office/drawing/2014/main" id="{C1A97514-5804-D56D-B815-5B8F1B6B5018}"/>
                    </a:ext>
                  </a:extLst>
                </p:cNvPr>
                <p:cNvCxnSpPr/>
                <p:nvPr/>
              </p:nvCxnSpPr>
              <p:spPr>
                <a:xfrm>
                  <a:off x="2487443" y="17128590"/>
                  <a:ext cx="789741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" name="Straight Connector 1">
                  <a:extLst>
                    <a:ext uri="{FF2B5EF4-FFF2-40B4-BE49-F238E27FC236}">
                      <a16:creationId xmlns:a16="http://schemas.microsoft.com/office/drawing/2014/main" id="{6FA42823-30D8-5547-01F8-000489ADB61B}"/>
                    </a:ext>
                  </a:extLst>
                </p:cNvPr>
                <p:cNvCxnSpPr/>
                <p:nvPr/>
              </p:nvCxnSpPr>
              <p:spPr>
                <a:xfrm>
                  <a:off x="7924765" y="18458861"/>
                  <a:ext cx="789741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6CC09E12-810D-8DB5-6414-5A991E2795D5}"/>
                    </a:ext>
                  </a:extLst>
                </p:cNvPr>
                <p:cNvSpPr txBox="1"/>
                <p:nvPr/>
              </p:nvSpPr>
              <p:spPr>
                <a:xfrm>
                  <a:off x="8654522" y="18231268"/>
                  <a:ext cx="2501279" cy="47684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500" dirty="0">
                      <a:solidFill>
                        <a:schemeClr val="dk1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(c) Viral fusion</a:t>
                  </a:r>
                  <a:endParaRPr lang="en-US" sz="2500" dirty="0"/>
                </a:p>
              </p:txBody>
            </p:sp>
          </p:grp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65B3505-8CB5-75DB-37EA-1AC66FB97103}"/>
                  </a:ext>
                </a:extLst>
              </p:cNvPr>
              <p:cNvCxnSpPr/>
              <p:nvPr/>
            </p:nvCxnSpPr>
            <p:spPr>
              <a:xfrm>
                <a:off x="6431246" y="20062153"/>
                <a:ext cx="75256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477107F-F5AA-3D6D-4840-4760EE1ECC60}"/>
                  </a:ext>
                </a:extLst>
              </p:cNvPr>
              <p:cNvSpPr txBox="1"/>
              <p:nvPr/>
            </p:nvSpPr>
            <p:spPr>
              <a:xfrm>
                <a:off x="7126651" y="19834459"/>
                <a:ext cx="2383534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5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(b) Endocytosis</a:t>
                </a:r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71B99ED-0DD3-F606-B01E-14A27B0545CB}"/>
                </a:ext>
              </a:extLst>
            </p:cNvPr>
            <p:cNvGrpSpPr/>
            <p:nvPr/>
          </p:nvGrpSpPr>
          <p:grpSpPr>
            <a:xfrm>
              <a:off x="412209" y="16756901"/>
              <a:ext cx="7380766" cy="1897344"/>
              <a:chOff x="412209" y="16756901"/>
              <a:chExt cx="7380766" cy="1897344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E6360353-581B-14D4-9501-2DC02E18AD69}"/>
                  </a:ext>
                </a:extLst>
              </p:cNvPr>
              <p:cNvCxnSpPr/>
              <p:nvPr/>
            </p:nvCxnSpPr>
            <p:spPr>
              <a:xfrm>
                <a:off x="2516872" y="18454313"/>
                <a:ext cx="75256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6AD85EF0-8769-FC1A-0828-A50E660B84E5}"/>
                  </a:ext>
                </a:extLst>
              </p:cNvPr>
              <p:cNvCxnSpPr/>
              <p:nvPr/>
            </p:nvCxnSpPr>
            <p:spPr>
              <a:xfrm>
                <a:off x="4714036" y="16984595"/>
                <a:ext cx="752565" cy="0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33ACD5B-5ADD-50A7-4A90-E0A68551EBE2}"/>
                  </a:ext>
                </a:extLst>
              </p:cNvPr>
              <p:cNvSpPr txBox="1"/>
              <p:nvPr/>
            </p:nvSpPr>
            <p:spPr>
              <a:xfrm>
                <a:off x="5409441" y="16756901"/>
                <a:ext cx="2383534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5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(a) Viral surfing</a:t>
                </a:r>
                <a:endParaRPr lang="en-US" sz="2500" dirty="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488A07E-6D08-A8C3-C045-B222E462829E}"/>
                  </a:ext>
                </a:extLst>
              </p:cNvPr>
              <p:cNvSpPr txBox="1"/>
              <p:nvPr/>
            </p:nvSpPr>
            <p:spPr>
              <a:xfrm>
                <a:off x="412209" y="18177191"/>
                <a:ext cx="2383534" cy="4770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500" dirty="0">
                    <a:solidFill>
                      <a:schemeClr val="dk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Actin monomer</a:t>
                </a:r>
                <a:endParaRPr lang="en-US" sz="2500" dirty="0"/>
              </a:p>
            </p:txBody>
          </p:sp>
        </p:grpSp>
      </p:grpSp>
      <p:grpSp>
        <p:nvGrpSpPr>
          <p:cNvPr id="88" name="Google Shape;88;p1"/>
          <p:cNvGrpSpPr/>
          <p:nvPr/>
        </p:nvGrpSpPr>
        <p:grpSpPr>
          <a:xfrm>
            <a:off x="18100798" y="11949622"/>
            <a:ext cx="5926453" cy="3622499"/>
            <a:chOff x="18100798" y="11597203"/>
            <a:chExt cx="5926453" cy="3622499"/>
          </a:xfrm>
        </p:grpSpPr>
        <p:grpSp>
          <p:nvGrpSpPr>
            <p:cNvPr id="89" name="Google Shape;89;p1"/>
            <p:cNvGrpSpPr/>
            <p:nvPr/>
          </p:nvGrpSpPr>
          <p:grpSpPr>
            <a:xfrm>
              <a:off x="18100798" y="11597203"/>
              <a:ext cx="5926453" cy="3622499"/>
              <a:chOff x="17970172" y="11597203"/>
              <a:chExt cx="5926453" cy="3622499"/>
            </a:xfrm>
          </p:grpSpPr>
          <p:pic>
            <p:nvPicPr>
              <p:cNvPr id="90" name="Google Shape;90;p1" descr="Keras U-Net | Image Segmentation with U-Net Architecture"/>
              <p:cNvPicPr preferRelativeResize="0"/>
              <p:nvPr/>
            </p:nvPicPr>
            <p:blipFill rotWithShape="1">
              <a:blip r:embed="rId4">
                <a:alphaModFix/>
              </a:blip>
              <a:srcRect l="29097" t="17057" r="4918" b="10345"/>
              <a:stretch/>
            </p:blipFill>
            <p:spPr>
              <a:xfrm>
                <a:off x="17970172" y="11597203"/>
                <a:ext cx="5926453" cy="3622499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1" name="Google Shape;91;p1"/>
              <p:cNvSpPr/>
              <p:nvPr/>
            </p:nvSpPr>
            <p:spPr>
              <a:xfrm rot="-3014391">
                <a:off x="22667845" y="13888945"/>
                <a:ext cx="1061885" cy="292978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6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2" name="Google Shape;92;p1"/>
              <p:cNvSpPr/>
              <p:nvPr/>
            </p:nvSpPr>
            <p:spPr>
              <a:xfrm>
                <a:off x="20248233" y="14773170"/>
                <a:ext cx="1061885" cy="292978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6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3" name="Google Shape;93;p1"/>
              <p:cNvSpPr/>
              <p:nvPr/>
            </p:nvSpPr>
            <p:spPr>
              <a:xfrm rot="3033604">
                <a:off x="17921281" y="13823603"/>
                <a:ext cx="1061885" cy="292978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6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4" name="Google Shape;94;p1"/>
              <p:cNvSpPr/>
              <p:nvPr/>
            </p:nvSpPr>
            <p:spPr>
              <a:xfrm>
                <a:off x="20068949" y="12588668"/>
                <a:ext cx="1550326" cy="345648"/>
              </a:xfrm>
              <a:prstGeom prst="rect">
                <a:avLst/>
              </a:prstGeom>
              <a:solidFill>
                <a:schemeClr val="lt1"/>
              </a:solidFill>
              <a:ln w="25400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8600" b="0" i="0" u="none" strike="noStrike" cap="none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5" name="Google Shape;95;p1"/>
            <p:cNvSpPr/>
            <p:nvPr/>
          </p:nvSpPr>
          <p:spPr>
            <a:xfrm>
              <a:off x="19042991" y="12097300"/>
              <a:ext cx="3889940" cy="29297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EAF1DD"/>
            </a:solidFill>
            <a:ln w="25400" cap="flat" cmpd="sng">
              <a:solidFill>
                <a:srgbClr val="EAF1D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19439532" y="12998570"/>
              <a:ext cx="3141068" cy="29297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EAF1DD"/>
            </a:solidFill>
            <a:ln w="25400" cap="flat" cmpd="sng">
              <a:solidFill>
                <a:srgbClr val="EAF1D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1"/>
            <p:cNvSpPr/>
            <p:nvPr/>
          </p:nvSpPr>
          <p:spPr>
            <a:xfrm>
              <a:off x="19791863" y="13608559"/>
              <a:ext cx="2290126" cy="29297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EAF1DD"/>
            </a:solidFill>
            <a:ln w="25400" cap="flat" cmpd="sng">
              <a:solidFill>
                <a:srgbClr val="EAF1D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Google Shape;98;p1"/>
            <p:cNvSpPr/>
            <p:nvPr/>
          </p:nvSpPr>
          <p:spPr>
            <a:xfrm>
              <a:off x="20489201" y="14091071"/>
              <a:ext cx="1002275" cy="29297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EAF1DD"/>
            </a:solidFill>
            <a:ln w="25400" cap="flat" cmpd="sng">
              <a:solidFill>
                <a:srgbClr val="EAF1D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86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9" name="Google Shape;99;p1"/>
          <p:cNvSpPr/>
          <p:nvPr/>
        </p:nvSpPr>
        <p:spPr>
          <a:xfrm>
            <a:off x="-1" y="-100768"/>
            <a:ext cx="43891201" cy="5203141"/>
          </a:xfrm>
          <a:prstGeom prst="rect">
            <a:avLst/>
          </a:prstGeom>
          <a:solidFill>
            <a:srgbClr val="071D49"/>
          </a:solidFill>
          <a:ln w="25400" cap="flat" cmpd="sng">
            <a:solidFill>
              <a:srgbClr val="071D49"/>
            </a:solidFill>
            <a:prstDash val="solid"/>
            <a:round/>
            <a:headEnd type="none" w="sm" len="sm"/>
            <a:tailEnd type="none" w="sm" len="sm"/>
          </a:ln>
          <a:effectLst>
            <a:outerShdw blurRad="63500" sx="102000" sy="102000" algn="ctr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597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endParaRPr dirty="0"/>
          </a:p>
        </p:txBody>
      </p:sp>
      <p:sp>
        <p:nvSpPr>
          <p:cNvPr id="100" name="Google Shape;100;p1"/>
          <p:cNvSpPr txBox="1"/>
          <p:nvPr/>
        </p:nvSpPr>
        <p:spPr>
          <a:xfrm>
            <a:off x="4964112" y="2803949"/>
            <a:ext cx="33680400" cy="18464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algn="ctr">
              <a:buClr>
                <a:schemeClr val="lt1"/>
              </a:buClr>
              <a:buSzPts val="4799"/>
            </a:pPr>
            <a:r>
              <a:rPr lang="en-US" sz="4799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Lucy Hui</a:t>
            </a:r>
            <a:r>
              <a:rPr lang="en-CA" sz="4800" b="0" i="0" u="none" strike="noStrike" baseline="30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1</a:t>
            </a:r>
            <a:r>
              <a:rPr lang="en-US" sz="4799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Samar Micky</a:t>
            </a:r>
            <a:r>
              <a:rPr lang="en-CA" sz="4800" b="0" i="0" u="none" strike="noStrike" baseline="30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2</a:t>
            </a:r>
            <a:r>
              <a:rPr lang="en-US" sz="4799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Mohamed </a:t>
            </a:r>
            <a:r>
              <a:rPr lang="en-US" sz="4799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Eisa</a:t>
            </a:r>
            <a:r>
              <a:rPr lang="en-CA" sz="4800" b="0" i="0" u="none" strike="noStrike" baseline="30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2</a:t>
            </a:r>
            <a:r>
              <a:rPr lang="en-US" sz="4799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Angela Pearson</a:t>
            </a:r>
            <a:r>
              <a:rPr lang="en-CA" sz="4800" b="0" i="0" u="none" strike="noStrike" baseline="30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2</a:t>
            </a:r>
            <a:r>
              <a:rPr lang="en-US" sz="4799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, Amadou Barry</a:t>
            </a:r>
            <a:r>
              <a:rPr lang="en-CA" sz="4800" b="0" i="0" u="none" strike="noStrike" baseline="30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1</a:t>
            </a:r>
            <a:endParaRPr lang="en-US" sz="4799" b="0" i="0" u="none" strike="noStrike" cap="none" baseline="300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>
              <a:buClr>
                <a:schemeClr val="lt1"/>
              </a:buClr>
              <a:buSzPts val="4799"/>
            </a:pPr>
            <a:endParaRPr sz="10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/>
            <a:r>
              <a:rPr lang="en-CA" sz="2800" b="0" i="0" u="none" strike="noStrike" baseline="30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1</a:t>
            </a:r>
            <a:r>
              <a:rPr lang="en-CA" sz="2800" dirty="0">
                <a:solidFill>
                  <a:schemeClr val="lt1"/>
                </a:solidFill>
                <a:latin typeface="Calibri"/>
                <a:cs typeface="Calibri"/>
              </a:rPr>
              <a:t>UMR INRS-UQAC </a:t>
            </a:r>
            <a:r>
              <a:rPr lang="en-CA" sz="2800" dirty="0" err="1">
                <a:solidFill>
                  <a:schemeClr val="lt1"/>
                </a:solidFill>
                <a:latin typeface="Calibri"/>
                <a:cs typeface="Calibri"/>
              </a:rPr>
              <a:t>en</a:t>
            </a:r>
            <a:r>
              <a:rPr lang="en-CA" sz="2800" dirty="0">
                <a:solidFill>
                  <a:schemeClr val="lt1"/>
                </a:solidFill>
                <a:latin typeface="Calibri"/>
                <a:cs typeface="Calibri"/>
              </a:rPr>
              <a:t> </a:t>
            </a:r>
            <a:r>
              <a:rPr lang="en-CA" sz="2800" dirty="0" err="1">
                <a:solidFill>
                  <a:schemeClr val="lt1"/>
                </a:solidFill>
                <a:latin typeface="Calibri"/>
                <a:cs typeface="Calibri"/>
              </a:rPr>
              <a:t>santé</a:t>
            </a:r>
            <a:r>
              <a:rPr lang="en-CA" sz="2800" dirty="0">
                <a:solidFill>
                  <a:schemeClr val="lt1"/>
                </a:solidFill>
                <a:latin typeface="Calibri"/>
                <a:cs typeface="Calibri"/>
              </a:rPr>
              <a:t> durable, Saguenay, </a:t>
            </a:r>
            <a:r>
              <a:rPr lang="en-CA" sz="28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Québec, Canada</a:t>
            </a:r>
            <a:endParaRPr lang="en-CA" sz="2800" dirty="0">
              <a:solidFill>
                <a:schemeClr val="lt1"/>
              </a:solidFill>
              <a:latin typeface="Calibri"/>
              <a:cs typeface="Calibri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CA" sz="2800" b="0" i="0" u="none" strike="noStrike" baseline="30000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2</a:t>
            </a:r>
            <a:r>
              <a:rPr lang="en-CA" sz="28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Centre Armand-</a:t>
            </a:r>
            <a:r>
              <a:rPr lang="en-CA" sz="2800" b="0" i="0" u="none" strike="noStrike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Frappier</a:t>
            </a:r>
            <a:r>
              <a:rPr lang="en-CA" sz="28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CA" sz="2800" b="0" i="0" u="none" strike="noStrike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Santé</a:t>
            </a:r>
            <a:r>
              <a:rPr lang="en-CA" sz="28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</a:t>
            </a:r>
            <a:r>
              <a:rPr lang="en-CA" sz="2800" b="0" i="0" u="none" strike="noStrike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Biotechnologie</a:t>
            </a:r>
            <a:r>
              <a:rPr lang="en-CA" sz="28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, </a:t>
            </a:r>
            <a:r>
              <a:rPr lang="en-CA" sz="2800" b="0" i="0" u="none" strike="noStrike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Institut</a:t>
            </a:r>
            <a:r>
              <a:rPr lang="en-CA" sz="28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 National de la Recherche </a:t>
            </a:r>
            <a:r>
              <a:rPr lang="en-CA" sz="2800" b="0" i="0" u="none" strike="noStrike" dirty="0" err="1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Scientifique</a:t>
            </a:r>
            <a:r>
              <a:rPr lang="en-CA" sz="2800" b="0" i="0" u="none" strike="noStrike" dirty="0">
                <a:solidFill>
                  <a:srgbClr val="FFFFFF"/>
                </a:solidFill>
                <a:effectLst/>
                <a:latin typeface="Calibri" panose="020F0502020204030204" pitchFamily="34" charset="0"/>
              </a:rPr>
              <a:t>, Laval, Québec, Canada</a:t>
            </a:r>
          </a:p>
        </p:txBody>
      </p:sp>
      <p:sp>
        <p:nvSpPr>
          <p:cNvPr id="101" name="Google Shape;101;p1"/>
          <p:cNvSpPr txBox="1"/>
          <p:nvPr/>
        </p:nvSpPr>
        <p:spPr>
          <a:xfrm>
            <a:off x="6319231" y="504394"/>
            <a:ext cx="31287747" cy="2308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rial"/>
              <a:buNone/>
            </a:pPr>
            <a:r>
              <a:rPr lang="en-US" sz="72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Machine learning quantification of lamellipodia in scanning electron microscopy (SEM) of Madin-Darby Canine Kidney Cells (MDCK)</a:t>
            </a:r>
            <a:endParaRPr sz="7200" b="1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"/>
          <p:cNvSpPr txBox="1"/>
          <p:nvPr/>
        </p:nvSpPr>
        <p:spPr>
          <a:xfrm>
            <a:off x="264160" y="5414259"/>
            <a:ext cx="11557954" cy="784830"/>
          </a:xfrm>
          <a:prstGeom prst="rect">
            <a:avLst/>
          </a:prstGeom>
          <a:solidFill>
            <a:srgbClr val="071D49"/>
          </a:solidFill>
          <a:ln w="152400" cap="flat" cmpd="sng">
            <a:solidFill>
              <a:srgbClr val="071D49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BACKGROUND</a:t>
            </a:r>
            <a:endParaRPr dirty="0"/>
          </a:p>
        </p:txBody>
      </p:sp>
      <p:sp>
        <p:nvSpPr>
          <p:cNvPr id="103" name="Google Shape;103;p1"/>
          <p:cNvSpPr txBox="1"/>
          <p:nvPr/>
        </p:nvSpPr>
        <p:spPr>
          <a:xfrm>
            <a:off x="31964240" y="15744014"/>
            <a:ext cx="11557954" cy="784830"/>
          </a:xfrm>
          <a:prstGeom prst="rect">
            <a:avLst/>
          </a:prstGeom>
          <a:solidFill>
            <a:srgbClr val="071D49"/>
          </a:solidFill>
          <a:ln w="152400" cap="flat" cmpd="sng">
            <a:solidFill>
              <a:srgbClr val="071D49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METRICS</a:t>
            </a:r>
            <a:endParaRPr dirty="0"/>
          </a:p>
        </p:txBody>
      </p:sp>
      <p:sp>
        <p:nvSpPr>
          <p:cNvPr id="105" name="Google Shape;105;p1"/>
          <p:cNvSpPr txBox="1"/>
          <p:nvPr/>
        </p:nvSpPr>
        <p:spPr>
          <a:xfrm>
            <a:off x="321292" y="25727718"/>
            <a:ext cx="11557955" cy="784830"/>
          </a:xfrm>
          <a:prstGeom prst="rect">
            <a:avLst/>
          </a:prstGeom>
          <a:solidFill>
            <a:srgbClr val="071D49"/>
          </a:solidFill>
          <a:ln w="152400" cap="flat" cmpd="sng">
            <a:solidFill>
              <a:srgbClr val="071D49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OBJECTIVES</a:t>
            </a:r>
            <a:endParaRPr dirty="0"/>
          </a:p>
        </p:txBody>
      </p:sp>
      <p:sp>
        <p:nvSpPr>
          <p:cNvPr id="106" name="Google Shape;106;p1"/>
          <p:cNvSpPr txBox="1"/>
          <p:nvPr/>
        </p:nvSpPr>
        <p:spPr>
          <a:xfrm>
            <a:off x="264144" y="26742786"/>
            <a:ext cx="11615097" cy="32623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Identify and apply diverse machine learning tools for quantifying lamellipodia in scanning electron microscopy (SEM) of MDCK.</a:t>
            </a:r>
            <a:endParaRPr lang="en-US" dirty="0">
              <a:ea typeface="Calibri"/>
            </a:endParaRP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Evaluate and compare the performance of machine learning tools on lamellipodia </a:t>
            </a:r>
            <a:r>
              <a:rPr lang="en-US" sz="32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detection and counting ability.</a:t>
            </a:r>
          </a:p>
          <a:p>
            <a:pPr marL="457200" indent="-457200"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CA" sz="3200" dirty="0">
                <a:solidFill>
                  <a:schemeClr val="dk1"/>
                </a:solidFill>
                <a:latin typeface="Calibri"/>
                <a:cs typeface="Calibri"/>
              </a:rPr>
              <a:t>Select and implement the best tools based on lamellipodia detection and counting ability.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endParaRPr dirty="0"/>
          </a:p>
        </p:txBody>
      </p:sp>
      <p:sp>
        <p:nvSpPr>
          <p:cNvPr id="107" name="Google Shape;107;p1"/>
          <p:cNvSpPr txBox="1"/>
          <p:nvPr/>
        </p:nvSpPr>
        <p:spPr>
          <a:xfrm>
            <a:off x="12470014" y="5414259"/>
            <a:ext cx="31036678" cy="784830"/>
          </a:xfrm>
          <a:prstGeom prst="rect">
            <a:avLst/>
          </a:prstGeom>
          <a:solidFill>
            <a:srgbClr val="071D49"/>
          </a:solidFill>
          <a:ln w="152400" cap="flat" cmpd="sng">
            <a:solidFill>
              <a:srgbClr val="071D49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PIPELINE</a:t>
            </a:r>
            <a:endParaRPr dirty="0"/>
          </a:p>
        </p:txBody>
      </p:sp>
      <p:sp>
        <p:nvSpPr>
          <p:cNvPr id="108" name="Google Shape;108;p1"/>
          <p:cNvSpPr txBox="1"/>
          <p:nvPr/>
        </p:nvSpPr>
        <p:spPr>
          <a:xfrm>
            <a:off x="12470014" y="6416898"/>
            <a:ext cx="605697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pre-processing</a:t>
            </a:r>
            <a:endParaRPr dirty="0"/>
          </a:p>
        </p:txBody>
      </p:sp>
      <p:sp>
        <p:nvSpPr>
          <p:cNvPr id="109" name="Google Shape;109;p1"/>
          <p:cNvSpPr txBox="1"/>
          <p:nvPr/>
        </p:nvSpPr>
        <p:spPr>
          <a:xfrm>
            <a:off x="12470014" y="15744014"/>
            <a:ext cx="18873154" cy="784830"/>
          </a:xfrm>
          <a:prstGeom prst="rect">
            <a:avLst/>
          </a:prstGeom>
          <a:solidFill>
            <a:srgbClr val="071D49"/>
          </a:solidFill>
          <a:ln w="152400" cap="flat" cmpd="sng">
            <a:solidFill>
              <a:srgbClr val="071D49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 dirty="0"/>
          </a:p>
        </p:txBody>
      </p:sp>
      <p:sp>
        <p:nvSpPr>
          <p:cNvPr id="114" name="Google Shape;114;p1"/>
          <p:cNvSpPr txBox="1"/>
          <p:nvPr/>
        </p:nvSpPr>
        <p:spPr>
          <a:xfrm>
            <a:off x="32006392" y="30020119"/>
            <a:ext cx="11459843" cy="784790"/>
          </a:xfrm>
          <a:prstGeom prst="rect">
            <a:avLst/>
          </a:prstGeom>
          <a:solidFill>
            <a:srgbClr val="071D49"/>
          </a:solidFill>
          <a:ln w="152400" cap="flat" cmpd="sng">
            <a:solidFill>
              <a:srgbClr val="071D49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ACKNOWLEDGEMENTS</a:t>
            </a:r>
            <a:endParaRPr dirty="0"/>
          </a:p>
        </p:txBody>
      </p:sp>
      <p:grpSp>
        <p:nvGrpSpPr>
          <p:cNvPr id="118" name="Google Shape;118;p1"/>
          <p:cNvGrpSpPr/>
          <p:nvPr/>
        </p:nvGrpSpPr>
        <p:grpSpPr>
          <a:xfrm>
            <a:off x="21173556" y="9696845"/>
            <a:ext cx="2217536" cy="2145703"/>
            <a:chOff x="16091262" y="8296366"/>
            <a:chExt cx="2217536" cy="2145703"/>
          </a:xfrm>
        </p:grpSpPr>
        <p:pic>
          <p:nvPicPr>
            <p:cNvPr id="119" name="Google Shape;119;p1" descr="A black and white background with white spots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6091262" y="8296366"/>
              <a:ext cx="1626769" cy="1626769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10800000" algn="r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120" name="Google Shape;120;p1" descr="A black and white background with white spots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6394644" y="8562755"/>
              <a:ext cx="1626769" cy="1626769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10800000" algn="r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121" name="Google Shape;121;p1" descr="A black and white image of white dots&#10;&#10;Description automatically generate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6682029" y="8815300"/>
              <a:ext cx="1626769" cy="1626769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10800000" algn="r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122" name="Google Shape;122;p1"/>
          <p:cNvSpPr txBox="1"/>
          <p:nvPr/>
        </p:nvSpPr>
        <p:spPr>
          <a:xfrm>
            <a:off x="16875952" y="6451612"/>
            <a:ext cx="605697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training</a:t>
            </a:r>
            <a:endParaRPr dirty="0"/>
          </a:p>
        </p:txBody>
      </p:sp>
      <p:grpSp>
        <p:nvGrpSpPr>
          <p:cNvPr id="123" name="Google Shape;123;p1"/>
          <p:cNvGrpSpPr/>
          <p:nvPr/>
        </p:nvGrpSpPr>
        <p:grpSpPr>
          <a:xfrm>
            <a:off x="14816819" y="11466058"/>
            <a:ext cx="1494015" cy="498589"/>
            <a:chOff x="15989938" y="8752183"/>
            <a:chExt cx="2118554" cy="768634"/>
          </a:xfrm>
        </p:grpSpPr>
        <p:sp>
          <p:nvSpPr>
            <p:cNvPr id="124" name="Google Shape;124;p1"/>
            <p:cNvSpPr/>
            <p:nvPr/>
          </p:nvSpPr>
          <p:spPr>
            <a:xfrm>
              <a:off x="15989938" y="8752475"/>
              <a:ext cx="2118554" cy="768342"/>
            </a:xfrm>
            <a:prstGeom prst="roundRect">
              <a:avLst>
                <a:gd name="adj" fmla="val 16667"/>
              </a:avLst>
            </a:prstGeom>
            <a:solidFill>
              <a:srgbClr val="DAEEF3"/>
            </a:solidFill>
            <a:ln w="25400" cap="flat" cmpd="sng">
              <a:solidFill>
                <a:srgbClr val="DAEE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"/>
            <p:cNvSpPr txBox="1"/>
            <p:nvPr/>
          </p:nvSpPr>
          <p:spPr>
            <a:xfrm>
              <a:off x="16160594" y="8752183"/>
              <a:ext cx="1777242" cy="7592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Resize</a:t>
              </a:r>
              <a:endParaRPr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1"/>
          <p:cNvGrpSpPr/>
          <p:nvPr/>
        </p:nvGrpSpPr>
        <p:grpSpPr>
          <a:xfrm>
            <a:off x="13508507" y="12056157"/>
            <a:ext cx="2803890" cy="506441"/>
            <a:chOff x="15989938" y="8752182"/>
            <a:chExt cx="2118554" cy="768635"/>
          </a:xfrm>
        </p:grpSpPr>
        <p:sp>
          <p:nvSpPr>
            <p:cNvPr id="127" name="Google Shape;127;p1"/>
            <p:cNvSpPr/>
            <p:nvPr/>
          </p:nvSpPr>
          <p:spPr>
            <a:xfrm>
              <a:off x="15989938" y="8752475"/>
              <a:ext cx="2118554" cy="768342"/>
            </a:xfrm>
            <a:prstGeom prst="roundRect">
              <a:avLst>
                <a:gd name="adj" fmla="val 16667"/>
              </a:avLst>
            </a:prstGeom>
            <a:solidFill>
              <a:srgbClr val="DAEEF3"/>
            </a:solidFill>
            <a:ln w="25400" cap="flat" cmpd="sng">
              <a:solidFill>
                <a:srgbClr val="DAEE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"/>
            <p:cNvSpPr txBox="1"/>
            <p:nvPr/>
          </p:nvSpPr>
          <p:spPr>
            <a:xfrm>
              <a:off x="16160594" y="8752182"/>
              <a:ext cx="1777242" cy="759234"/>
            </a:xfrm>
            <a:prstGeom prst="rect">
              <a:avLst/>
            </a:prstGeom>
            <a:noFill/>
            <a:ln w="9525" cap="flat" cmpd="sng">
              <a:solidFill>
                <a:srgbClr val="DAEE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Normalize</a:t>
              </a:r>
              <a:endParaRPr sz="32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29" name="Google Shape;129;p1"/>
          <p:cNvPicPr preferRelativeResize="0"/>
          <p:nvPr/>
        </p:nvPicPr>
        <p:blipFill rotWithShape="1">
          <a:blip r:embed="rId8">
            <a:alphaModFix/>
          </a:blip>
          <a:srcRect l="6908" t="9067" r="52186" b="10229"/>
          <a:stretch/>
        </p:blipFill>
        <p:spPr>
          <a:xfrm>
            <a:off x="13628100" y="12860704"/>
            <a:ext cx="2593835" cy="2585204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pic>
      <p:grpSp>
        <p:nvGrpSpPr>
          <p:cNvPr id="130" name="Google Shape;130;p1"/>
          <p:cNvGrpSpPr/>
          <p:nvPr/>
        </p:nvGrpSpPr>
        <p:grpSpPr>
          <a:xfrm>
            <a:off x="17495245" y="8737923"/>
            <a:ext cx="6395039" cy="584775"/>
            <a:chOff x="15989938" y="8752475"/>
            <a:chExt cx="2118554" cy="768342"/>
          </a:xfrm>
        </p:grpSpPr>
        <p:sp>
          <p:nvSpPr>
            <p:cNvPr id="131" name="Google Shape;131;p1"/>
            <p:cNvSpPr/>
            <p:nvPr/>
          </p:nvSpPr>
          <p:spPr>
            <a:xfrm>
              <a:off x="15989938" y="8752475"/>
              <a:ext cx="2118554" cy="768342"/>
            </a:xfrm>
            <a:prstGeom prst="roundRect">
              <a:avLst>
                <a:gd name="adj" fmla="val 16667"/>
              </a:avLst>
            </a:prstGeom>
            <a:solidFill>
              <a:srgbClr val="EAF1DD"/>
            </a:solidFill>
            <a:ln w="25400" cap="flat" cmpd="sng">
              <a:solidFill>
                <a:srgbClr val="EAF1D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"/>
            <p:cNvSpPr txBox="1"/>
            <p:nvPr/>
          </p:nvSpPr>
          <p:spPr>
            <a:xfrm>
              <a:off x="16160593" y="8832756"/>
              <a:ext cx="1777242" cy="672709"/>
            </a:xfrm>
            <a:prstGeom prst="rect">
              <a:avLst/>
            </a:prstGeom>
            <a:solidFill>
              <a:srgbClr val="EAF1DD"/>
            </a:solidFill>
            <a:ln w="9525" cap="flat" cmpd="sng">
              <a:solidFill>
                <a:srgbClr val="EAF1D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Semantic Segmentation</a:t>
              </a:r>
              <a:endParaRPr dirty="0"/>
            </a:p>
          </p:txBody>
        </p:sp>
      </p:grpSp>
      <p:sp>
        <p:nvSpPr>
          <p:cNvPr id="133" name="Google Shape;133;p1"/>
          <p:cNvSpPr txBox="1"/>
          <p:nvPr/>
        </p:nvSpPr>
        <p:spPr>
          <a:xfrm>
            <a:off x="31164991" y="6416898"/>
            <a:ext cx="605697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evaluation</a:t>
            </a:r>
            <a:endParaRPr dirty="0"/>
          </a:p>
        </p:txBody>
      </p:sp>
      <p:grpSp>
        <p:nvGrpSpPr>
          <p:cNvPr id="134" name="Google Shape;134;p1"/>
          <p:cNvGrpSpPr/>
          <p:nvPr/>
        </p:nvGrpSpPr>
        <p:grpSpPr>
          <a:xfrm>
            <a:off x="13508506" y="11464030"/>
            <a:ext cx="1201923" cy="506248"/>
            <a:chOff x="15989938" y="8752475"/>
            <a:chExt cx="2118554" cy="768342"/>
          </a:xfrm>
        </p:grpSpPr>
        <p:sp>
          <p:nvSpPr>
            <p:cNvPr id="135" name="Google Shape;135;p1"/>
            <p:cNvSpPr/>
            <p:nvPr/>
          </p:nvSpPr>
          <p:spPr>
            <a:xfrm>
              <a:off x="15989938" y="8752475"/>
              <a:ext cx="2118554" cy="768342"/>
            </a:xfrm>
            <a:prstGeom prst="roundRect">
              <a:avLst>
                <a:gd name="adj" fmla="val 16667"/>
              </a:avLst>
            </a:prstGeom>
            <a:solidFill>
              <a:srgbClr val="DAEEF3"/>
            </a:solidFill>
            <a:ln w="25400" cap="flat" cmpd="sng">
              <a:solidFill>
                <a:srgbClr val="DAEEF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" name="Google Shape;136;p1"/>
            <p:cNvSpPr txBox="1"/>
            <p:nvPr/>
          </p:nvSpPr>
          <p:spPr>
            <a:xfrm>
              <a:off x="16160594" y="8755553"/>
              <a:ext cx="1777242" cy="75249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Crop</a:t>
              </a:r>
              <a:endParaRPr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7" name="Google Shape;137;p1"/>
          <p:cNvGrpSpPr/>
          <p:nvPr/>
        </p:nvGrpSpPr>
        <p:grpSpPr>
          <a:xfrm>
            <a:off x="18452224" y="9696846"/>
            <a:ext cx="2217536" cy="2145703"/>
            <a:chOff x="12470013" y="7125509"/>
            <a:chExt cx="2217536" cy="2145703"/>
          </a:xfrm>
        </p:grpSpPr>
        <p:pic>
          <p:nvPicPr>
            <p:cNvPr id="138" name="Google Shape;138;p1" descr="A close-up of a grey surface&#10;&#10;Description automatically generated"/>
            <p:cNvPicPr preferRelativeResize="0"/>
            <p:nvPr/>
          </p:nvPicPr>
          <p:blipFill rotWithShape="1">
            <a:blip r:embed="rId9">
              <a:alphaModFix/>
            </a:blip>
            <a:srcRect/>
            <a:stretch/>
          </p:blipFill>
          <p:spPr>
            <a:xfrm>
              <a:off x="12470013" y="7125509"/>
              <a:ext cx="1626769" cy="1626769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13500000" algn="br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139" name="Google Shape;139;p1" descr="A close-up of a microscope&#10;&#10;Description automatically generated"/>
            <p:cNvPicPr preferRelativeResize="0"/>
            <p:nvPr/>
          </p:nvPicPr>
          <p:blipFill rotWithShape="1">
            <a:blip r:embed="rId10">
              <a:alphaModFix/>
            </a:blip>
            <a:srcRect/>
            <a:stretch/>
          </p:blipFill>
          <p:spPr>
            <a:xfrm>
              <a:off x="12757960" y="7384976"/>
              <a:ext cx="1626769" cy="1626769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13500000" algn="br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140" name="Google Shape;140;p1" descr="A close-up of a microscope&#10;&#10;Description automatically generated"/>
            <p:cNvPicPr preferRelativeResize="0"/>
            <p:nvPr/>
          </p:nvPicPr>
          <p:blipFill rotWithShape="1">
            <a:blip r:embed="rId11">
              <a:alphaModFix/>
            </a:blip>
            <a:srcRect/>
            <a:stretch/>
          </p:blipFill>
          <p:spPr>
            <a:xfrm>
              <a:off x="13060780" y="7644443"/>
              <a:ext cx="1626769" cy="1626769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13500000" algn="br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141" name="Google Shape;141;p1"/>
          <p:cNvSpPr txBox="1"/>
          <p:nvPr/>
        </p:nvSpPr>
        <p:spPr>
          <a:xfrm rot="16200000">
            <a:off x="11782335" y="13837038"/>
            <a:ext cx="280587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Patch Analysis</a:t>
            </a:r>
            <a:endParaRPr dirty="0"/>
          </a:p>
        </p:txBody>
      </p:sp>
      <p:pic>
        <p:nvPicPr>
          <p:cNvPr id="142" name="Google Shape;142;p1"/>
          <p:cNvPicPr preferRelativeResize="0"/>
          <p:nvPr/>
        </p:nvPicPr>
        <p:blipFill rotWithShape="1">
          <a:blip r:embed="rId12">
            <a:alphaModFix/>
          </a:blip>
          <a:srcRect l="21899" r="3421" b="34914"/>
          <a:stretch/>
        </p:blipFill>
        <p:spPr>
          <a:xfrm rot="5400000">
            <a:off x="12940861" y="7891850"/>
            <a:ext cx="3968314" cy="2593836"/>
          </a:xfrm>
          <a:prstGeom prst="rect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10800000" algn="r" rotWithShape="0">
              <a:srgbClr val="000000">
                <a:alpha val="40000"/>
              </a:srgbClr>
            </a:outerShdw>
          </a:effectLst>
        </p:spPr>
      </p:pic>
      <p:sp>
        <p:nvSpPr>
          <p:cNvPr id="143" name="Google Shape;143;p1"/>
          <p:cNvSpPr txBox="1"/>
          <p:nvPr/>
        </p:nvSpPr>
        <p:spPr>
          <a:xfrm rot="16200000">
            <a:off x="11758267" y="8748289"/>
            <a:ext cx="280587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Large View</a:t>
            </a:r>
            <a:endParaRPr dirty="0"/>
          </a:p>
        </p:txBody>
      </p:sp>
      <p:sp>
        <p:nvSpPr>
          <p:cNvPr id="144" name="Google Shape;144;p1"/>
          <p:cNvSpPr txBox="1"/>
          <p:nvPr/>
        </p:nvSpPr>
        <p:spPr>
          <a:xfrm rot="16200000">
            <a:off x="15482426" y="11727298"/>
            <a:ext cx="4561841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Training Samples</a:t>
            </a:r>
            <a:endParaRPr dirty="0"/>
          </a:p>
        </p:txBody>
      </p:sp>
      <p:sp>
        <p:nvSpPr>
          <p:cNvPr id="145" name="Google Shape;145;p1"/>
          <p:cNvSpPr txBox="1"/>
          <p:nvPr/>
        </p:nvSpPr>
        <p:spPr>
          <a:xfrm>
            <a:off x="21600159" y="14729331"/>
            <a:ext cx="229012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Upsampling</a:t>
            </a:r>
            <a:endParaRPr dirty="0"/>
          </a:p>
        </p:txBody>
      </p:sp>
      <p:sp>
        <p:nvSpPr>
          <p:cNvPr id="146" name="Google Shape;146;p1"/>
          <p:cNvSpPr txBox="1"/>
          <p:nvPr/>
        </p:nvSpPr>
        <p:spPr>
          <a:xfrm>
            <a:off x="17468005" y="14729331"/>
            <a:ext cx="2780228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Downsampling</a:t>
            </a:r>
            <a:endParaRPr dirty="0"/>
          </a:p>
        </p:txBody>
      </p:sp>
      <p:grpSp>
        <p:nvGrpSpPr>
          <p:cNvPr id="147" name="Google Shape;147;p1"/>
          <p:cNvGrpSpPr/>
          <p:nvPr/>
        </p:nvGrpSpPr>
        <p:grpSpPr>
          <a:xfrm>
            <a:off x="24357519" y="8737927"/>
            <a:ext cx="6395039" cy="613545"/>
            <a:chOff x="15989938" y="8752475"/>
            <a:chExt cx="2118554" cy="778551"/>
          </a:xfrm>
        </p:grpSpPr>
        <p:sp>
          <p:nvSpPr>
            <p:cNvPr id="148" name="Google Shape;148;p1"/>
            <p:cNvSpPr/>
            <p:nvPr/>
          </p:nvSpPr>
          <p:spPr>
            <a:xfrm>
              <a:off x="15989938" y="8752475"/>
              <a:ext cx="2118554" cy="768342"/>
            </a:xfrm>
            <a:prstGeom prst="roundRect">
              <a:avLst>
                <a:gd name="adj" fmla="val 16667"/>
              </a:avLst>
            </a:prstGeom>
            <a:solidFill>
              <a:srgbClr val="EAF1DD"/>
            </a:solidFill>
            <a:ln w="25400" cap="flat" cmpd="sng">
              <a:solidFill>
                <a:srgbClr val="EAF1D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" name="Google Shape;149;p1"/>
            <p:cNvSpPr txBox="1"/>
            <p:nvPr/>
          </p:nvSpPr>
          <p:spPr>
            <a:xfrm>
              <a:off x="16160594" y="8762684"/>
              <a:ext cx="1777242" cy="768342"/>
            </a:xfrm>
            <a:prstGeom prst="rect">
              <a:avLst/>
            </a:prstGeom>
            <a:solidFill>
              <a:srgbClr val="EAF1DD"/>
            </a:solidFill>
            <a:ln w="9525" cap="flat" cmpd="sng">
              <a:solidFill>
                <a:srgbClr val="EAF1D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Instance Segmentation</a:t>
              </a:r>
              <a:endParaRPr dirty="0"/>
            </a:p>
          </p:txBody>
        </p:sp>
      </p:grpSp>
      <p:grpSp>
        <p:nvGrpSpPr>
          <p:cNvPr id="150" name="Google Shape;150;p1"/>
          <p:cNvGrpSpPr/>
          <p:nvPr/>
        </p:nvGrpSpPr>
        <p:grpSpPr>
          <a:xfrm>
            <a:off x="25445330" y="9650635"/>
            <a:ext cx="2217536" cy="2145703"/>
            <a:chOff x="16091262" y="8296366"/>
            <a:chExt cx="2217536" cy="2145703"/>
          </a:xfrm>
        </p:grpSpPr>
        <p:pic>
          <p:nvPicPr>
            <p:cNvPr id="151" name="Google Shape;151;p1" descr="A black and white background with white spots&#10;&#10;Description automatically generated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16091262" y="8296366"/>
              <a:ext cx="1626769" cy="1626769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10800000" algn="r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152" name="Google Shape;152;p1" descr="A black and white background with white spots&#10;&#10;Description automatically generated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16394644" y="8562755"/>
              <a:ext cx="1626769" cy="1626769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10800000" algn="r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153" name="Google Shape;153;p1" descr="A black and white image of white dots&#10;&#10;Description automatically generated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6682029" y="8815300"/>
              <a:ext cx="1626769" cy="1626769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10800000" algn="r" rotWithShape="0">
                <a:srgbClr val="000000">
                  <a:alpha val="40000"/>
                </a:srgbClr>
              </a:outerShdw>
            </a:effectLst>
          </p:spPr>
        </p:pic>
      </p:grpSp>
      <p:sp>
        <p:nvSpPr>
          <p:cNvPr id="154" name="Google Shape;154;p1"/>
          <p:cNvSpPr txBox="1"/>
          <p:nvPr/>
        </p:nvSpPr>
        <p:spPr>
          <a:xfrm rot="16200000">
            <a:off x="29780472" y="11419936"/>
            <a:ext cx="503657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Validation Samples</a:t>
            </a:r>
            <a:endParaRPr dirty="0"/>
          </a:p>
        </p:txBody>
      </p:sp>
      <p:grpSp>
        <p:nvGrpSpPr>
          <p:cNvPr id="155" name="Google Shape;155;p1"/>
          <p:cNvGrpSpPr/>
          <p:nvPr/>
        </p:nvGrpSpPr>
        <p:grpSpPr>
          <a:xfrm>
            <a:off x="32942555" y="7878340"/>
            <a:ext cx="2244232" cy="2191734"/>
            <a:chOff x="27623563" y="8473488"/>
            <a:chExt cx="2244232" cy="2191734"/>
          </a:xfrm>
        </p:grpSpPr>
        <p:pic>
          <p:nvPicPr>
            <p:cNvPr id="156" name="Google Shape;156;p1" descr="A close-up of a microscope&#10;&#10;Description automatically generated"/>
            <p:cNvPicPr preferRelativeResize="0"/>
            <p:nvPr/>
          </p:nvPicPr>
          <p:blipFill rotWithShape="1">
            <a:blip r:embed="rId13">
              <a:alphaModFix/>
            </a:blip>
            <a:srcRect/>
            <a:stretch/>
          </p:blipFill>
          <p:spPr>
            <a:xfrm>
              <a:off x="27623563" y="8473488"/>
              <a:ext cx="1626769" cy="1626769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10800000" algn="r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157" name="Google Shape;157;p1" descr="A close-up of a microscope&#10;&#10;Description automatically generated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27911417" y="8769309"/>
              <a:ext cx="1626769" cy="1626769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10800000" algn="r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158" name="Google Shape;158;p1" descr="A close-up of a microscope&#10;&#10;Description automatically generated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28241026" y="9038453"/>
              <a:ext cx="1626769" cy="1626769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10800000" algn="r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59" name="Google Shape;159;p1"/>
          <p:cNvGrpSpPr/>
          <p:nvPr/>
        </p:nvGrpSpPr>
        <p:grpSpPr>
          <a:xfrm>
            <a:off x="28166095" y="9654572"/>
            <a:ext cx="2238772" cy="2155104"/>
            <a:chOff x="27605414" y="8478793"/>
            <a:chExt cx="2238772" cy="2155104"/>
          </a:xfrm>
        </p:grpSpPr>
        <p:pic>
          <p:nvPicPr>
            <p:cNvPr id="160" name="Google Shape;160;p1"/>
            <p:cNvPicPr preferRelativeResize="0"/>
            <p:nvPr/>
          </p:nvPicPr>
          <p:blipFill rotWithShape="1">
            <a:blip r:embed="rId16">
              <a:alphaModFix/>
            </a:blip>
            <a:srcRect l="4194" t="27606" r="52724" b="27844"/>
            <a:stretch/>
          </p:blipFill>
          <p:spPr>
            <a:xfrm>
              <a:off x="27605414" y="8478793"/>
              <a:ext cx="1626769" cy="1622832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10800000" algn="r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161" name="Google Shape;161;p1"/>
            <p:cNvPicPr preferRelativeResize="0"/>
            <p:nvPr/>
          </p:nvPicPr>
          <p:blipFill rotWithShape="1">
            <a:blip r:embed="rId17">
              <a:alphaModFix/>
            </a:blip>
            <a:srcRect l="3900" t="27854" r="53019" b="27595"/>
            <a:stretch/>
          </p:blipFill>
          <p:spPr>
            <a:xfrm>
              <a:off x="27929563" y="8745182"/>
              <a:ext cx="1626769" cy="1622832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10800000" algn="r" rotWithShape="0">
                <a:srgbClr val="000000">
                  <a:alpha val="40000"/>
                </a:srgbClr>
              </a:outerShdw>
            </a:effectLst>
          </p:spPr>
        </p:pic>
        <p:pic>
          <p:nvPicPr>
            <p:cNvPr id="162" name="Google Shape;162;p1"/>
            <p:cNvPicPr preferRelativeResize="0"/>
            <p:nvPr/>
          </p:nvPicPr>
          <p:blipFill rotWithShape="1">
            <a:blip r:embed="rId18">
              <a:alphaModFix/>
            </a:blip>
            <a:srcRect l="3941" t="27851" r="52977" b="27598"/>
            <a:stretch/>
          </p:blipFill>
          <p:spPr>
            <a:xfrm>
              <a:off x="28217417" y="9011065"/>
              <a:ext cx="1626769" cy="1622832"/>
            </a:xfrm>
            <a:prstGeom prst="rect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0800" dist="38100" dir="10800000" algn="r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63" name="Google Shape;163;p1"/>
          <p:cNvGrpSpPr/>
          <p:nvPr/>
        </p:nvGrpSpPr>
        <p:grpSpPr>
          <a:xfrm>
            <a:off x="26174062" y="12174661"/>
            <a:ext cx="3251687" cy="605500"/>
            <a:chOff x="26177192" y="11848260"/>
            <a:chExt cx="3251687" cy="605500"/>
          </a:xfrm>
        </p:grpSpPr>
        <p:sp>
          <p:nvSpPr>
            <p:cNvPr id="164" name="Google Shape;164;p1"/>
            <p:cNvSpPr/>
            <p:nvPr/>
          </p:nvSpPr>
          <p:spPr>
            <a:xfrm>
              <a:off x="26233928" y="11848260"/>
              <a:ext cx="3131215" cy="605500"/>
            </a:xfrm>
            <a:prstGeom prst="roundRect">
              <a:avLst>
                <a:gd name="adj" fmla="val 16667"/>
              </a:avLst>
            </a:prstGeom>
            <a:solidFill>
              <a:srgbClr val="EAF1DD"/>
            </a:solidFill>
            <a:ln w="25400" cap="flat" cmpd="sng">
              <a:solidFill>
                <a:srgbClr val="EAF1D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1"/>
            <p:cNvSpPr txBox="1"/>
            <p:nvPr/>
          </p:nvSpPr>
          <p:spPr>
            <a:xfrm>
              <a:off x="26177192" y="11858463"/>
              <a:ext cx="3251687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rPr lang="en-US" sz="3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Otsu binarization</a:t>
              </a:r>
              <a:endParaRPr dirty="0"/>
            </a:p>
          </p:txBody>
        </p:sp>
      </p:grpSp>
      <p:grpSp>
        <p:nvGrpSpPr>
          <p:cNvPr id="166" name="Google Shape;166;p1"/>
          <p:cNvGrpSpPr/>
          <p:nvPr/>
        </p:nvGrpSpPr>
        <p:grpSpPr>
          <a:xfrm>
            <a:off x="26095740" y="12993560"/>
            <a:ext cx="3443506" cy="605500"/>
            <a:chOff x="26126028" y="12826720"/>
            <a:chExt cx="3443506" cy="605500"/>
          </a:xfrm>
        </p:grpSpPr>
        <p:sp>
          <p:nvSpPr>
            <p:cNvPr id="167" name="Google Shape;167;p1"/>
            <p:cNvSpPr/>
            <p:nvPr/>
          </p:nvSpPr>
          <p:spPr>
            <a:xfrm>
              <a:off x="26126028" y="12826720"/>
              <a:ext cx="3443506" cy="605500"/>
            </a:xfrm>
            <a:prstGeom prst="roundRect">
              <a:avLst>
                <a:gd name="adj" fmla="val 16667"/>
              </a:avLst>
            </a:prstGeom>
            <a:solidFill>
              <a:srgbClr val="EAF1DD"/>
            </a:solidFill>
            <a:ln w="25400" cap="flat" cmpd="sng">
              <a:solidFill>
                <a:srgbClr val="EAF1D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1"/>
            <p:cNvSpPr txBox="1"/>
            <p:nvPr/>
          </p:nvSpPr>
          <p:spPr>
            <a:xfrm>
              <a:off x="26166714" y="12847429"/>
              <a:ext cx="3384268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rPr lang="en-US" sz="3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Distance transform</a:t>
              </a:r>
              <a:endParaRPr dirty="0"/>
            </a:p>
          </p:txBody>
        </p:sp>
      </p:grpSp>
      <p:grpSp>
        <p:nvGrpSpPr>
          <p:cNvPr id="169" name="Google Shape;169;p1"/>
          <p:cNvGrpSpPr/>
          <p:nvPr/>
        </p:nvGrpSpPr>
        <p:grpSpPr>
          <a:xfrm>
            <a:off x="25629863" y="13812834"/>
            <a:ext cx="4397394" cy="605500"/>
            <a:chOff x="25719619" y="13765254"/>
            <a:chExt cx="4397394" cy="605500"/>
          </a:xfrm>
        </p:grpSpPr>
        <p:sp>
          <p:nvSpPr>
            <p:cNvPr id="170" name="Google Shape;170;p1"/>
            <p:cNvSpPr/>
            <p:nvPr/>
          </p:nvSpPr>
          <p:spPr>
            <a:xfrm>
              <a:off x="26036097" y="13765254"/>
              <a:ext cx="3737050" cy="605500"/>
            </a:xfrm>
            <a:prstGeom prst="roundRect">
              <a:avLst>
                <a:gd name="adj" fmla="val 16667"/>
              </a:avLst>
            </a:prstGeom>
            <a:solidFill>
              <a:srgbClr val="EAF1DD"/>
            </a:solidFill>
            <a:ln w="25400" cap="flat" cmpd="sng">
              <a:solidFill>
                <a:srgbClr val="EAF1D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1"/>
            <p:cNvSpPr txBox="1"/>
            <p:nvPr/>
          </p:nvSpPr>
          <p:spPr>
            <a:xfrm>
              <a:off x="25719619" y="13770003"/>
              <a:ext cx="4397394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rPr lang="en-US" sz="3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Watershed algorithm</a:t>
              </a:r>
              <a:endParaRPr dirty="0"/>
            </a:p>
          </p:txBody>
        </p:sp>
      </p:grpSp>
      <p:grpSp>
        <p:nvGrpSpPr>
          <p:cNvPr id="172" name="Google Shape;172;p1"/>
          <p:cNvGrpSpPr/>
          <p:nvPr/>
        </p:nvGrpSpPr>
        <p:grpSpPr>
          <a:xfrm>
            <a:off x="25382835" y="14650017"/>
            <a:ext cx="4976735" cy="605500"/>
            <a:chOff x="25502616" y="14652974"/>
            <a:chExt cx="4976735" cy="605500"/>
          </a:xfrm>
        </p:grpSpPr>
        <p:sp>
          <p:nvSpPr>
            <p:cNvPr id="173" name="Google Shape;173;p1"/>
            <p:cNvSpPr/>
            <p:nvPr/>
          </p:nvSpPr>
          <p:spPr>
            <a:xfrm>
              <a:off x="25588559" y="14652974"/>
              <a:ext cx="4798204" cy="605500"/>
            </a:xfrm>
            <a:prstGeom prst="roundRect">
              <a:avLst>
                <a:gd name="adj" fmla="val 16667"/>
              </a:avLst>
            </a:prstGeom>
            <a:solidFill>
              <a:srgbClr val="EAF1DD"/>
            </a:solidFill>
            <a:ln w="25400" cap="flat" cmpd="sng">
              <a:solidFill>
                <a:srgbClr val="EAF1D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1"/>
            <p:cNvSpPr txBox="1"/>
            <p:nvPr/>
          </p:nvSpPr>
          <p:spPr>
            <a:xfrm>
              <a:off x="25502616" y="14668367"/>
              <a:ext cx="4976735" cy="58477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rPr lang="en-US" sz="3200" b="0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Lamellipodia quantification</a:t>
              </a:r>
              <a:endParaRPr dirty="0"/>
            </a:p>
          </p:txBody>
        </p:sp>
      </p:grpSp>
      <p:grpSp>
        <p:nvGrpSpPr>
          <p:cNvPr id="178" name="Google Shape;178;p1"/>
          <p:cNvGrpSpPr/>
          <p:nvPr/>
        </p:nvGrpSpPr>
        <p:grpSpPr>
          <a:xfrm>
            <a:off x="36054630" y="7843577"/>
            <a:ext cx="7547078" cy="637488"/>
            <a:chOff x="15989938" y="8752475"/>
            <a:chExt cx="2118554" cy="768342"/>
          </a:xfrm>
        </p:grpSpPr>
        <p:sp>
          <p:nvSpPr>
            <p:cNvPr id="179" name="Google Shape;179;p1"/>
            <p:cNvSpPr/>
            <p:nvPr/>
          </p:nvSpPr>
          <p:spPr>
            <a:xfrm>
              <a:off x="15989938" y="8752475"/>
              <a:ext cx="2118554" cy="768342"/>
            </a:xfrm>
            <a:prstGeom prst="roundRect">
              <a:avLst>
                <a:gd name="adj" fmla="val 16667"/>
              </a:avLst>
            </a:prstGeom>
            <a:solidFill>
              <a:srgbClr val="E5DFEC"/>
            </a:solidFill>
            <a:ln w="25400" cap="flat" cmpd="sng">
              <a:solidFill>
                <a:srgbClr val="E5DFE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0" name="Google Shape;180;p1"/>
            <p:cNvSpPr txBox="1"/>
            <p:nvPr/>
          </p:nvSpPr>
          <p:spPr>
            <a:xfrm>
              <a:off x="16160594" y="8794450"/>
              <a:ext cx="1777242" cy="704809"/>
            </a:xfrm>
            <a:prstGeom prst="rect">
              <a:avLst/>
            </a:prstGeom>
            <a:solidFill>
              <a:srgbClr val="E5DFEC"/>
            </a:solidFill>
            <a:ln w="9525" cap="flat" cmpd="sng">
              <a:solidFill>
                <a:srgbClr val="E5DFE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Detection Metrics</a:t>
              </a:r>
              <a:endParaRPr sz="3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1" name="Google Shape;181;p1"/>
          <p:cNvSpPr txBox="1"/>
          <p:nvPr/>
        </p:nvSpPr>
        <p:spPr>
          <a:xfrm>
            <a:off x="36099319" y="8446997"/>
            <a:ext cx="7502388" cy="304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Accuracy = (TP + TN) / (TP + FP + FN)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Precision = TP / (TP + FP)</a:t>
            </a:r>
            <a:endParaRPr lang="en-CA" sz="32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Recall = TP / (TP + FN)</a:t>
            </a:r>
            <a:endParaRPr lang="en-US" sz="3200" dirty="0">
              <a:solidFill>
                <a:schemeClr val="dk1"/>
              </a:solidFill>
              <a:latin typeface="Calibri"/>
              <a:cs typeface="Calibr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F1 score = 2*TP / (2*TP + FP + FN)</a:t>
            </a:r>
            <a:endParaRPr lang="en-CA" sz="32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</p:txBody>
      </p:sp>
      <p:grpSp>
        <p:nvGrpSpPr>
          <p:cNvPr id="187" name="Google Shape;187;p1"/>
          <p:cNvGrpSpPr/>
          <p:nvPr/>
        </p:nvGrpSpPr>
        <p:grpSpPr>
          <a:xfrm>
            <a:off x="36166096" y="13206128"/>
            <a:ext cx="7435611" cy="637487"/>
            <a:chOff x="15989938" y="8752475"/>
            <a:chExt cx="2118554" cy="768342"/>
          </a:xfrm>
        </p:grpSpPr>
        <p:sp>
          <p:nvSpPr>
            <p:cNvPr id="188" name="Google Shape;188;p1"/>
            <p:cNvSpPr/>
            <p:nvPr/>
          </p:nvSpPr>
          <p:spPr>
            <a:xfrm>
              <a:off x="15989938" y="8752475"/>
              <a:ext cx="2118554" cy="768342"/>
            </a:xfrm>
            <a:prstGeom prst="roundRect">
              <a:avLst>
                <a:gd name="adj" fmla="val 16667"/>
              </a:avLst>
            </a:prstGeom>
            <a:solidFill>
              <a:srgbClr val="E5DFEC"/>
            </a:solidFill>
            <a:ln w="25400" cap="flat" cmpd="sng">
              <a:solidFill>
                <a:srgbClr val="E5DFE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"/>
            <p:cNvSpPr txBox="1"/>
            <p:nvPr/>
          </p:nvSpPr>
          <p:spPr>
            <a:xfrm>
              <a:off x="16160594" y="8794452"/>
              <a:ext cx="1777242" cy="704809"/>
            </a:xfrm>
            <a:prstGeom prst="rect">
              <a:avLst/>
            </a:prstGeom>
            <a:solidFill>
              <a:srgbClr val="E5DFEC"/>
            </a:solidFill>
            <a:ln w="9525" cap="flat" cmpd="sng">
              <a:solidFill>
                <a:srgbClr val="E5DFE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Quantification Metrics</a:t>
              </a:r>
              <a:endParaRPr sz="3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0" name="Google Shape;190;p1"/>
          <p:cNvSpPr txBox="1"/>
          <p:nvPr/>
        </p:nvSpPr>
        <p:spPr>
          <a:xfrm>
            <a:off x="36225247" y="13908348"/>
            <a:ext cx="7435611" cy="1489575"/>
          </a:xfrm>
          <a:prstGeom prst="rect">
            <a:avLst/>
          </a:prstGeom>
          <a:blipFill rotWithShape="1">
            <a:blip r:embed="rId19">
              <a:alphaModFix/>
            </a:blip>
            <a:stretch>
              <a:fillRect l="-1884" b="-4506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600" b="0" i="0" u="none" strike="noStrike" cap="none" dirty="0">
                <a:latin typeface="Calibri"/>
                <a:ea typeface="Calibri"/>
                <a:cs typeface="Calibri"/>
                <a:sym typeface="Calibri"/>
              </a:rPr>
              <a:t> </a:t>
            </a:r>
            <a:endParaRPr dirty="0"/>
          </a:p>
        </p:txBody>
      </p:sp>
      <p:sp>
        <p:nvSpPr>
          <p:cNvPr id="191" name="Google Shape;191;p1"/>
          <p:cNvSpPr txBox="1"/>
          <p:nvPr/>
        </p:nvSpPr>
        <p:spPr>
          <a:xfrm>
            <a:off x="17495245" y="7830205"/>
            <a:ext cx="1711714" cy="584775"/>
          </a:xfrm>
          <a:prstGeom prst="rect">
            <a:avLst/>
          </a:prstGeom>
          <a:solidFill>
            <a:srgbClr val="FDE9D8"/>
          </a:solidFill>
          <a:ln w="9525" cap="flat" cmpd="sng">
            <a:solidFill>
              <a:srgbClr val="FDE9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U-Net</a:t>
            </a:r>
            <a:endParaRPr sz="3200" b="1" dirty="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1"/>
          <p:cNvSpPr txBox="1"/>
          <p:nvPr/>
        </p:nvSpPr>
        <p:spPr>
          <a:xfrm>
            <a:off x="22248041" y="7832136"/>
            <a:ext cx="2573184" cy="584775"/>
          </a:xfrm>
          <a:prstGeom prst="rect">
            <a:avLst/>
          </a:prstGeom>
          <a:solidFill>
            <a:srgbClr val="FDE9D8"/>
          </a:solidFill>
          <a:ln w="9525" cap="flat" cmpd="sng">
            <a:solidFill>
              <a:srgbClr val="FDE9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Attn U-Net</a:t>
            </a:r>
            <a:endParaRPr sz="3200" b="1" dirty="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1"/>
          <p:cNvSpPr txBox="1"/>
          <p:nvPr/>
        </p:nvSpPr>
        <p:spPr>
          <a:xfrm>
            <a:off x="25139536" y="7831931"/>
            <a:ext cx="3180434" cy="584775"/>
          </a:xfrm>
          <a:prstGeom prst="rect">
            <a:avLst/>
          </a:prstGeom>
          <a:solidFill>
            <a:srgbClr val="FDE9D8"/>
          </a:solidFill>
          <a:ln w="9525" cap="flat" cmpd="sng">
            <a:solidFill>
              <a:srgbClr val="FDE9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Attn R2U-Net</a:t>
            </a:r>
            <a:endParaRPr sz="3200" b="1" dirty="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4BF2CF-42E5-02CB-61C4-F95854E132A7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028899" y="9042492"/>
            <a:ext cx="8028454" cy="328932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974EAAC-2ADA-9896-1B4D-1E16B0465476}"/>
              </a:ext>
            </a:extLst>
          </p:cNvPr>
          <p:cNvSpPr txBox="1"/>
          <p:nvPr/>
        </p:nvSpPr>
        <p:spPr>
          <a:xfrm>
            <a:off x="1661166" y="20260116"/>
            <a:ext cx="810752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2800" b="1" dirty="0">
                <a:latin typeface="Calibri" panose="020F0502020204030204" pitchFamily="34" charset="0"/>
                <a:cs typeface="Calibri" panose="020F0502020204030204" pitchFamily="34" charset="0"/>
              </a:rPr>
              <a:t>Figure 1. Modes of viral entry into host cell [3]. </a:t>
            </a:r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96633A6A-8FDA-3BE9-1966-6E3D90B810C4}"/>
              </a:ext>
            </a:extLst>
          </p:cNvPr>
          <p:cNvSpPr/>
          <p:nvPr/>
        </p:nvSpPr>
        <p:spPr>
          <a:xfrm rot="12406702">
            <a:off x="3912095" y="17592910"/>
            <a:ext cx="1031631" cy="1133833"/>
          </a:xfrm>
          <a:custGeom>
            <a:avLst/>
            <a:gdLst>
              <a:gd name="connsiteX0" fmla="*/ 1031630 w 2063261"/>
              <a:gd name="connsiteY0" fmla="*/ 0 h 1922585"/>
              <a:gd name="connsiteX1" fmla="*/ 2063261 w 2063261"/>
              <a:gd name="connsiteY1" fmla="*/ 961293 h 1922585"/>
              <a:gd name="connsiteX2" fmla="*/ 1031631 w 2063261"/>
              <a:gd name="connsiteY2" fmla="*/ 961293 h 1922585"/>
              <a:gd name="connsiteX3" fmla="*/ 1031630 w 2063261"/>
              <a:gd name="connsiteY3" fmla="*/ 0 h 1922585"/>
              <a:gd name="connsiteX0" fmla="*/ 1031630 w 2063261"/>
              <a:gd name="connsiteY0" fmla="*/ 0 h 1922585"/>
              <a:gd name="connsiteX1" fmla="*/ 2063261 w 2063261"/>
              <a:gd name="connsiteY1" fmla="*/ 961293 h 1922585"/>
              <a:gd name="connsiteX0" fmla="*/ 0 w 1031631"/>
              <a:gd name="connsiteY0" fmla="*/ 0 h 1055388"/>
              <a:gd name="connsiteX1" fmla="*/ 1031631 w 1031631"/>
              <a:gd name="connsiteY1" fmla="*/ 961293 h 1055388"/>
              <a:gd name="connsiteX2" fmla="*/ 73750 w 1031631"/>
              <a:gd name="connsiteY2" fmla="*/ 1055388 h 1055388"/>
              <a:gd name="connsiteX3" fmla="*/ 0 w 1031631"/>
              <a:gd name="connsiteY3" fmla="*/ 0 h 1055388"/>
              <a:gd name="connsiteX0" fmla="*/ 0 w 1031631"/>
              <a:gd name="connsiteY0" fmla="*/ 0 h 1055388"/>
              <a:gd name="connsiteX1" fmla="*/ 1031631 w 1031631"/>
              <a:gd name="connsiteY1" fmla="*/ 961293 h 1055388"/>
              <a:gd name="connsiteX0" fmla="*/ 0 w 1031631"/>
              <a:gd name="connsiteY0" fmla="*/ 0 h 1133833"/>
              <a:gd name="connsiteX1" fmla="*/ 1031631 w 1031631"/>
              <a:gd name="connsiteY1" fmla="*/ 961293 h 1133833"/>
              <a:gd name="connsiteX2" fmla="*/ 126469 w 1031631"/>
              <a:gd name="connsiteY2" fmla="*/ 1133833 h 1133833"/>
              <a:gd name="connsiteX3" fmla="*/ 0 w 1031631"/>
              <a:gd name="connsiteY3" fmla="*/ 0 h 1133833"/>
              <a:gd name="connsiteX0" fmla="*/ 0 w 1031631"/>
              <a:gd name="connsiteY0" fmla="*/ 0 h 1133833"/>
              <a:gd name="connsiteX1" fmla="*/ 1031631 w 1031631"/>
              <a:gd name="connsiteY1" fmla="*/ 961293 h 1133833"/>
              <a:gd name="connsiteX0" fmla="*/ 0 w 1031631"/>
              <a:gd name="connsiteY0" fmla="*/ 0 h 1133833"/>
              <a:gd name="connsiteX1" fmla="*/ 1031631 w 1031631"/>
              <a:gd name="connsiteY1" fmla="*/ 961293 h 1133833"/>
              <a:gd name="connsiteX2" fmla="*/ 126469 w 1031631"/>
              <a:gd name="connsiteY2" fmla="*/ 1133833 h 1133833"/>
              <a:gd name="connsiteX3" fmla="*/ 0 w 1031631"/>
              <a:gd name="connsiteY3" fmla="*/ 0 h 1133833"/>
              <a:gd name="connsiteX0" fmla="*/ 0 w 1031631"/>
              <a:gd name="connsiteY0" fmla="*/ 0 h 1133833"/>
              <a:gd name="connsiteX1" fmla="*/ 1031631 w 1031631"/>
              <a:gd name="connsiteY1" fmla="*/ 961293 h 1133833"/>
              <a:gd name="connsiteX0" fmla="*/ 0 w 1031631"/>
              <a:gd name="connsiteY0" fmla="*/ 0 h 1133833"/>
              <a:gd name="connsiteX1" fmla="*/ 1031631 w 1031631"/>
              <a:gd name="connsiteY1" fmla="*/ 961293 h 1133833"/>
              <a:gd name="connsiteX2" fmla="*/ 126469 w 1031631"/>
              <a:gd name="connsiteY2" fmla="*/ 1133833 h 1133833"/>
              <a:gd name="connsiteX3" fmla="*/ 0 w 1031631"/>
              <a:gd name="connsiteY3" fmla="*/ 0 h 1133833"/>
              <a:gd name="connsiteX0" fmla="*/ 0 w 1031631"/>
              <a:gd name="connsiteY0" fmla="*/ 0 h 1133833"/>
              <a:gd name="connsiteX1" fmla="*/ 1031631 w 1031631"/>
              <a:gd name="connsiteY1" fmla="*/ 961293 h 1133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31631" h="1133833" stroke="0" extrusionOk="0">
                <a:moveTo>
                  <a:pt x="0" y="0"/>
                </a:moveTo>
                <a:cubicBezTo>
                  <a:pt x="569754" y="0"/>
                  <a:pt x="1031631" y="430386"/>
                  <a:pt x="1031631" y="961293"/>
                </a:cubicBezTo>
                <a:cubicBezTo>
                  <a:pt x="687754" y="961293"/>
                  <a:pt x="459589" y="1060474"/>
                  <a:pt x="126469" y="1133833"/>
                </a:cubicBezTo>
                <a:cubicBezTo>
                  <a:pt x="781" y="850569"/>
                  <a:pt x="0" y="320431"/>
                  <a:pt x="0" y="0"/>
                </a:cubicBezTo>
                <a:close/>
              </a:path>
              <a:path w="1031631" h="1133833" fill="none">
                <a:moveTo>
                  <a:pt x="0" y="0"/>
                </a:moveTo>
                <a:cubicBezTo>
                  <a:pt x="569754" y="0"/>
                  <a:pt x="1031631" y="430386"/>
                  <a:pt x="1031631" y="961293"/>
                </a:cubicBezTo>
              </a:path>
            </a:pathLst>
          </a:custGeom>
          <a:ln w="38100">
            <a:prstDash val="sysDot"/>
            <a:headEnd type="arrow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Google Shape;103;p1">
            <a:extLst>
              <a:ext uri="{FF2B5EF4-FFF2-40B4-BE49-F238E27FC236}">
                <a16:creationId xmlns:a16="http://schemas.microsoft.com/office/drawing/2014/main" id="{6A1F96A6-B647-EA68-C617-D7087120DD12}"/>
              </a:ext>
            </a:extLst>
          </p:cNvPr>
          <p:cNvSpPr txBox="1"/>
          <p:nvPr/>
        </p:nvSpPr>
        <p:spPr>
          <a:xfrm>
            <a:off x="31964239" y="24760411"/>
            <a:ext cx="11503861" cy="784790"/>
          </a:xfrm>
          <a:prstGeom prst="rect">
            <a:avLst/>
          </a:prstGeom>
          <a:solidFill>
            <a:srgbClr val="071D49"/>
          </a:solidFill>
          <a:ln w="152400" cap="flat" cmpd="sng">
            <a:solidFill>
              <a:srgbClr val="071D49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DISCUSSION</a:t>
            </a:r>
            <a:endParaRPr dirty="0"/>
          </a:p>
        </p:txBody>
      </p:sp>
      <p:sp>
        <p:nvSpPr>
          <p:cNvPr id="37" name="Google Shape;106;p1">
            <a:extLst>
              <a:ext uri="{FF2B5EF4-FFF2-40B4-BE49-F238E27FC236}">
                <a16:creationId xmlns:a16="http://schemas.microsoft.com/office/drawing/2014/main" id="{5E38CC79-3239-BEBE-682F-0D720AF51824}"/>
              </a:ext>
            </a:extLst>
          </p:cNvPr>
          <p:cNvSpPr txBox="1"/>
          <p:nvPr/>
        </p:nvSpPr>
        <p:spPr>
          <a:xfrm>
            <a:off x="31793715" y="25670085"/>
            <a:ext cx="11712485" cy="42472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We show the ability of U-Net architectures to segment, detect, and quantify lamellipodia from SEM images of MDCK cells.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Average count from all five machine learning methods were comparable to average manual counts, however, counts from machine learning methods consistently had lower variability compared to manual counts.</a:t>
            </a:r>
          </a:p>
          <a:p>
            <a:pPr marL="457200" marR="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 panose="020B0604020202020204" pitchFamily="34" charset="0"/>
              <a:buChar char="•"/>
            </a:pPr>
            <a:r>
              <a:rPr lang="en-CA" sz="3000" dirty="0">
                <a:solidFill>
                  <a:schemeClr val="dk1"/>
                </a:solidFill>
                <a:latin typeface="Calibri"/>
                <a:cs typeface="Calibri"/>
              </a:rPr>
              <a:t>Automated counting of plasma membrane structures will increase researchers' ability to quantify changes to the plasma membrane ultrastructure in response to different environmental conditions.</a:t>
            </a:r>
            <a:endParaRPr lang="en-US" sz="3000" dirty="0">
              <a:solidFill>
                <a:schemeClr val="dk1"/>
              </a:solidFill>
              <a:latin typeface="Calibri"/>
              <a:cs typeface="Calibri"/>
              <a:sym typeface="Calibri"/>
            </a:endParaRPr>
          </a:p>
        </p:txBody>
      </p:sp>
      <p:graphicFrame>
        <p:nvGraphicFramePr>
          <p:cNvPr id="38" name="Table 38">
            <a:extLst>
              <a:ext uri="{FF2B5EF4-FFF2-40B4-BE49-F238E27FC236}">
                <a16:creationId xmlns:a16="http://schemas.microsoft.com/office/drawing/2014/main" id="{08C80C73-9EC8-AF4C-4DB3-0C3FF2C250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199370"/>
              </p:ext>
            </p:extLst>
          </p:nvPr>
        </p:nvGraphicFramePr>
        <p:xfrm>
          <a:off x="31988616" y="16840329"/>
          <a:ext cx="11672243" cy="6707570"/>
        </p:xfrm>
        <a:graphic>
          <a:graphicData uri="http://schemas.openxmlformats.org/drawingml/2006/table">
            <a:tbl>
              <a:tblPr firstRow="1" firstCol="1">
                <a:tableStyleId>{00A15C55-8517-42AA-B614-E9B94910E393}</a:tableStyleId>
              </a:tblPr>
              <a:tblGrid>
                <a:gridCol w="2301384">
                  <a:extLst>
                    <a:ext uri="{9D8B030D-6E8A-4147-A177-3AD203B41FA5}">
                      <a16:colId xmlns:a16="http://schemas.microsoft.com/office/drawing/2014/main" val="573008388"/>
                    </a:ext>
                  </a:extLst>
                </a:gridCol>
                <a:gridCol w="1644162">
                  <a:extLst>
                    <a:ext uri="{9D8B030D-6E8A-4147-A177-3AD203B41FA5}">
                      <a16:colId xmlns:a16="http://schemas.microsoft.com/office/drawing/2014/main" val="3775445007"/>
                    </a:ext>
                  </a:extLst>
                </a:gridCol>
                <a:gridCol w="1802423">
                  <a:extLst>
                    <a:ext uri="{9D8B030D-6E8A-4147-A177-3AD203B41FA5}">
                      <a16:colId xmlns:a16="http://schemas.microsoft.com/office/drawing/2014/main" val="2677103472"/>
                    </a:ext>
                  </a:extLst>
                </a:gridCol>
                <a:gridCol w="1485901">
                  <a:extLst>
                    <a:ext uri="{9D8B030D-6E8A-4147-A177-3AD203B41FA5}">
                      <a16:colId xmlns:a16="http://schemas.microsoft.com/office/drawing/2014/main" val="1308047487"/>
                    </a:ext>
                  </a:extLst>
                </a:gridCol>
                <a:gridCol w="1644162">
                  <a:extLst>
                    <a:ext uri="{9D8B030D-6E8A-4147-A177-3AD203B41FA5}">
                      <a16:colId xmlns:a16="http://schemas.microsoft.com/office/drawing/2014/main" val="2855268289"/>
                    </a:ext>
                  </a:extLst>
                </a:gridCol>
                <a:gridCol w="1346992">
                  <a:extLst>
                    <a:ext uri="{9D8B030D-6E8A-4147-A177-3AD203B41FA5}">
                      <a16:colId xmlns:a16="http://schemas.microsoft.com/office/drawing/2014/main" val="1414455003"/>
                    </a:ext>
                  </a:extLst>
                </a:gridCol>
                <a:gridCol w="1447219">
                  <a:extLst>
                    <a:ext uri="{9D8B030D-6E8A-4147-A177-3AD203B41FA5}">
                      <a16:colId xmlns:a16="http://schemas.microsoft.com/office/drawing/2014/main" val="1192977263"/>
                    </a:ext>
                  </a:extLst>
                </a:gridCol>
              </a:tblGrid>
              <a:tr h="921863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Mean Accuracy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Mean Precision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Mean Recall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Mean F1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MAE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MPE (%)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2453751"/>
                  </a:ext>
                </a:extLst>
              </a:tr>
              <a:tr h="1146442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U-Net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0.9383</a:t>
                      </a:r>
                      <a:endParaRPr lang="en-CA" b="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A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0.9162</a:t>
                      </a:r>
                      <a:endParaRPr lang="en-CA" b="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A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0.9348</a:t>
                      </a:r>
                      <a:endParaRPr lang="en-CA" b="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A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0.9240</a:t>
                      </a:r>
                      <a:endParaRPr lang="en-CA" b="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</a:t>
                      </a:r>
                      <a:endParaRPr lang="en-CA" b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A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22.6</a:t>
                      </a:r>
                      <a:endParaRPr lang="en-CA" b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7309"/>
                  </a:ext>
                </a:extLst>
              </a:tr>
              <a:tr h="1146442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R2U-Net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0.9379</a:t>
                      </a:r>
                      <a:endParaRPr lang="en-CA" b="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A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0.9110</a:t>
                      </a:r>
                      <a:endParaRPr lang="en-CA" b="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A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0.9402</a:t>
                      </a:r>
                      <a:endParaRPr lang="en-CA" b="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0.9238</a:t>
                      </a:r>
                      <a:endParaRPr lang="en-CA" b="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A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5.2</a:t>
                      </a:r>
                      <a:endParaRPr lang="en-CA" b="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A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21.5</a:t>
                      </a:r>
                      <a:endParaRPr lang="en-CA" b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5853038"/>
                  </a:ext>
                </a:extLst>
              </a:tr>
              <a:tr h="1146442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Attn U-Net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0.9365</a:t>
                      </a:r>
                      <a:endParaRPr lang="en-CA" b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A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0.9182</a:t>
                      </a:r>
                      <a:endParaRPr lang="en-CA" b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A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0.9278</a:t>
                      </a:r>
                      <a:endParaRPr lang="en-CA" b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A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0.9212</a:t>
                      </a:r>
                      <a:endParaRPr lang="en-CA" b="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A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5.6</a:t>
                      </a:r>
                      <a:endParaRPr lang="en-CA" b="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A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22.9</a:t>
                      </a:r>
                      <a:endParaRPr lang="en-CA" b="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9173320"/>
                  </a:ext>
                </a:extLst>
              </a:tr>
              <a:tr h="1146442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Attn </a:t>
                      </a:r>
                    </a:p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R2U-Net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0.9379</a:t>
                      </a:r>
                      <a:endParaRPr lang="en-CA" b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A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0.9092</a:t>
                      </a:r>
                      <a:endParaRPr lang="en-CA" b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A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0.9298</a:t>
                      </a:r>
                      <a:endParaRPr lang="en-CA" b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A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0.9238</a:t>
                      </a:r>
                      <a:endParaRPr lang="en-CA" b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A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5.3</a:t>
                      </a:r>
                      <a:endParaRPr lang="en-CA" b="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A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21.7</a:t>
                      </a:r>
                      <a:endParaRPr lang="en-CA" b="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AF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1195709"/>
                  </a:ext>
                </a:extLst>
              </a:tr>
              <a:tr h="1146442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U-Net++</a:t>
                      </a:r>
                    </a:p>
                  </a:txBody>
                  <a:tcPr marL="0" marR="0" marT="0" marB="0" anchor="ctr">
                    <a:lnL w="12700" cmpd="sng"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0.9384</a:t>
                      </a:r>
                      <a:endParaRPr lang="en-CA" b="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0.9229</a:t>
                      </a:r>
                      <a:endParaRPr lang="en-CA" b="0" dirty="0">
                        <a:effectLst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0.9279</a:t>
                      </a:r>
                      <a:endParaRPr lang="en-CA" b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A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0.9239</a:t>
                      </a:r>
                      <a:endParaRPr lang="en-CA" b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AF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5.1</a:t>
                      </a:r>
                      <a:endParaRPr lang="en-CA" b="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CA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20.9</a:t>
                      </a:r>
                      <a:endParaRPr lang="en-CA" b="0" dirty="0">
                        <a:effectLst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4126851"/>
                  </a:ext>
                </a:extLst>
              </a:tr>
            </a:tbl>
          </a:graphicData>
        </a:graphic>
      </p:graphicFrame>
      <p:sp>
        <p:nvSpPr>
          <p:cNvPr id="42" name="Google Shape;191;p1">
            <a:extLst>
              <a:ext uri="{FF2B5EF4-FFF2-40B4-BE49-F238E27FC236}">
                <a16:creationId xmlns:a16="http://schemas.microsoft.com/office/drawing/2014/main" id="{E6879B07-B279-D4D0-E8D7-06CC6051BC1F}"/>
              </a:ext>
            </a:extLst>
          </p:cNvPr>
          <p:cNvSpPr txBox="1"/>
          <p:nvPr/>
        </p:nvSpPr>
        <p:spPr>
          <a:xfrm>
            <a:off x="19561624" y="7831950"/>
            <a:ext cx="2256314" cy="584735"/>
          </a:xfrm>
          <a:prstGeom prst="rect">
            <a:avLst/>
          </a:prstGeom>
          <a:solidFill>
            <a:srgbClr val="FDE9D8"/>
          </a:solidFill>
          <a:ln w="9525" cap="flat" cmpd="sng">
            <a:solidFill>
              <a:srgbClr val="FDE9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R2U-Net</a:t>
            </a:r>
            <a:endParaRPr sz="3200" b="1" dirty="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191;p1">
            <a:extLst>
              <a:ext uri="{FF2B5EF4-FFF2-40B4-BE49-F238E27FC236}">
                <a16:creationId xmlns:a16="http://schemas.microsoft.com/office/drawing/2014/main" id="{CB02459D-CC5D-9AE5-669D-5DC88E4FB2F3}"/>
              </a:ext>
            </a:extLst>
          </p:cNvPr>
          <p:cNvSpPr txBox="1"/>
          <p:nvPr/>
        </p:nvSpPr>
        <p:spPr>
          <a:xfrm>
            <a:off x="28638282" y="7833622"/>
            <a:ext cx="2111563" cy="584775"/>
          </a:xfrm>
          <a:prstGeom prst="rect">
            <a:avLst/>
          </a:prstGeom>
          <a:solidFill>
            <a:srgbClr val="FDE9D8"/>
          </a:solidFill>
          <a:ln w="9525" cap="flat" cmpd="sng">
            <a:solidFill>
              <a:srgbClr val="FDE9D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dirty="0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U-Net++</a:t>
            </a:r>
            <a:endParaRPr sz="3200" b="1" dirty="0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C1980A4-BC3F-49CF-1319-B6CF291412EB}"/>
              </a:ext>
            </a:extLst>
          </p:cNvPr>
          <p:cNvGrpSpPr/>
          <p:nvPr/>
        </p:nvGrpSpPr>
        <p:grpSpPr>
          <a:xfrm>
            <a:off x="26643724" y="28008753"/>
            <a:ext cx="4576618" cy="4566471"/>
            <a:chOff x="12481160" y="26845471"/>
            <a:chExt cx="4986846" cy="5825097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838470B-8F73-D70E-B7A4-C5DE7C5101A2}"/>
                </a:ext>
              </a:extLst>
            </p:cNvPr>
            <p:cNvGrpSpPr/>
            <p:nvPr/>
          </p:nvGrpSpPr>
          <p:grpSpPr>
            <a:xfrm>
              <a:off x="12481160" y="26845471"/>
              <a:ext cx="4986846" cy="5825097"/>
              <a:chOff x="25139536" y="26859924"/>
              <a:chExt cx="6025455" cy="5810964"/>
            </a:xfrm>
            <a:solidFill>
              <a:schemeClr val="accent1">
                <a:lumMod val="20000"/>
                <a:lumOff val="80000"/>
              </a:schemeClr>
            </a:solidFill>
          </p:grpSpPr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BC983A87-1049-3166-9D37-F5C884476D51}"/>
                  </a:ext>
                </a:extLst>
              </p:cNvPr>
              <p:cNvSpPr/>
              <p:nvPr/>
            </p:nvSpPr>
            <p:spPr>
              <a:xfrm>
                <a:off x="25139536" y="26859924"/>
                <a:ext cx="6025455" cy="5810964"/>
              </a:xfrm>
              <a:prstGeom prst="roundRect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Google Shape;108;p1">
                <a:extLst>
                  <a:ext uri="{FF2B5EF4-FFF2-40B4-BE49-F238E27FC236}">
                    <a16:creationId xmlns:a16="http://schemas.microsoft.com/office/drawing/2014/main" id="{1FBEE0FC-759E-008A-3930-95EC943D5F84}"/>
                  </a:ext>
                </a:extLst>
              </p:cNvPr>
              <p:cNvSpPr txBox="1"/>
              <p:nvPr/>
            </p:nvSpPr>
            <p:spPr>
              <a:xfrm>
                <a:off x="25637010" y="27175168"/>
                <a:ext cx="5131491" cy="955198"/>
              </a:xfrm>
              <a:prstGeom prst="rect">
                <a:avLst/>
              </a:prstGeom>
              <a:grpFill/>
              <a:ln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3200"/>
                  <a:buFont typeface="Arial"/>
                  <a:buNone/>
                </a:pPr>
                <a:r>
                  <a:rPr lang="en-US" sz="3200" b="1" i="0" u="none" strike="noStrike" cap="none" dirty="0">
                    <a:solidFill>
                      <a:srgbClr val="0020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Code availability</a:t>
                </a:r>
                <a:endParaRPr sz="3200" dirty="0">
                  <a:solidFill>
                    <a:srgbClr val="002060"/>
                  </a:solidFill>
                </a:endParaRPr>
              </a:p>
            </p:txBody>
          </p:sp>
        </p:grpSp>
        <p:pic>
          <p:nvPicPr>
            <p:cNvPr id="45" name="Picture 44" descr="A qr code with blue squares&#10;&#10;Description automatically generated">
              <a:extLst>
                <a:ext uri="{FF2B5EF4-FFF2-40B4-BE49-F238E27FC236}">
                  <a16:creationId xmlns:a16="http://schemas.microsoft.com/office/drawing/2014/main" id="{BA9F6C43-6B6F-ACBF-1DF6-FCB6631DA9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3578739" y="28119002"/>
              <a:ext cx="2875262" cy="3401134"/>
            </a:xfrm>
            <a:prstGeom prst="rect">
              <a:avLst/>
            </a:prstGeom>
          </p:spPr>
        </p:pic>
        <p:sp>
          <p:nvSpPr>
            <p:cNvPr id="46" name="Google Shape;108;p1">
              <a:extLst>
                <a:ext uri="{FF2B5EF4-FFF2-40B4-BE49-F238E27FC236}">
                  <a16:creationId xmlns:a16="http://schemas.microsoft.com/office/drawing/2014/main" id="{B303818E-C9D4-72AB-5527-309356F5359C}"/>
                </a:ext>
              </a:extLst>
            </p:cNvPr>
            <p:cNvSpPr txBox="1"/>
            <p:nvPr/>
          </p:nvSpPr>
          <p:spPr>
            <a:xfrm>
              <a:off x="14355804" y="31578086"/>
              <a:ext cx="2574369" cy="95752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200"/>
                <a:buFont typeface="Arial"/>
                <a:buNone/>
              </a:pPr>
              <a:r>
                <a:rPr lang="en-US" sz="3200" b="1" dirty="0">
                  <a:solidFill>
                    <a:srgbClr val="002060"/>
                  </a:solidFill>
                  <a:latin typeface="Calibri"/>
                  <a:cs typeface="Calibri"/>
                  <a:sym typeface="Calibri"/>
                </a:rPr>
                <a:t>lucy-</a:t>
              </a:r>
              <a:r>
                <a:rPr lang="en-US" sz="3200" b="1" dirty="0" err="1">
                  <a:solidFill>
                    <a:srgbClr val="002060"/>
                  </a:solidFill>
                  <a:latin typeface="Calibri"/>
                  <a:cs typeface="Calibri"/>
                  <a:sym typeface="Calibri"/>
                </a:rPr>
                <a:t>mhui</a:t>
              </a:r>
              <a:endParaRPr sz="3200" dirty="0">
                <a:solidFill>
                  <a:srgbClr val="002060"/>
                </a:solidFill>
              </a:endParaRPr>
            </a:p>
          </p:txBody>
        </p:sp>
        <p:pic>
          <p:nvPicPr>
            <p:cNvPr id="1048" name="Picture 24" descr="Github Logo Svg Free PNG Transparent Background, Free Download #16156 -  FreeIconsPNG">
              <a:extLst>
                <a:ext uri="{FF2B5EF4-FFF2-40B4-BE49-F238E27FC236}">
                  <a16:creationId xmlns:a16="http://schemas.microsoft.com/office/drawing/2014/main" id="{4405D60B-0AEE-0E1E-C326-D0D8CCD1C8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15110" y="31677319"/>
              <a:ext cx="598169" cy="5981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0DA90EB5-4D86-3F3F-AF27-B39DA784F91B}"/>
              </a:ext>
            </a:extLst>
          </p:cNvPr>
          <p:cNvGrpSpPr/>
          <p:nvPr/>
        </p:nvGrpSpPr>
        <p:grpSpPr>
          <a:xfrm>
            <a:off x="32982127" y="10601379"/>
            <a:ext cx="2318679" cy="2218006"/>
            <a:chOff x="32995184" y="11212748"/>
            <a:chExt cx="2318679" cy="221800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ABDF5338-2968-81AB-FA25-82349E765B88}"/>
                </a:ext>
              </a:extLst>
            </p:cNvPr>
            <p:cNvGrpSpPr/>
            <p:nvPr/>
          </p:nvGrpSpPr>
          <p:grpSpPr>
            <a:xfrm>
              <a:off x="32995184" y="11212748"/>
              <a:ext cx="1914622" cy="1948417"/>
              <a:chOff x="32995184" y="11212748"/>
              <a:chExt cx="1914622" cy="1948417"/>
            </a:xfrm>
          </p:grpSpPr>
          <p:pic>
            <p:nvPicPr>
              <p:cNvPr id="53" name="Picture 52" descr="A black and white pattern&#10;&#10;Description automatically generated">
                <a:extLst>
                  <a:ext uri="{FF2B5EF4-FFF2-40B4-BE49-F238E27FC236}">
                    <a16:creationId xmlns:a16="http://schemas.microsoft.com/office/drawing/2014/main" id="{24E7451D-7526-9B63-21DB-8A38AD8A28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2995184" y="11212748"/>
                <a:ext cx="1626769" cy="1626769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4" name="Picture 53" descr="A black and white background with white spots&#10;&#10;Description automatically generated">
                <a:extLst>
                  <a:ext uri="{FF2B5EF4-FFF2-40B4-BE49-F238E27FC236}">
                    <a16:creationId xmlns:a16="http://schemas.microsoft.com/office/drawing/2014/main" id="{D3C988BE-B81B-2344-1557-A5EC3AECD5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3283037" y="11534396"/>
                <a:ext cx="1626769" cy="1626769"/>
              </a:xfrm>
              <a:prstGeom prst="rect">
                <a:avLst/>
              </a:prstGeom>
              <a:ln w="38100">
                <a:solidFill>
                  <a:schemeClr val="tx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52" name="Picture 51" descr="A black and white background&#10;&#10;Description automatically generated">
              <a:extLst>
                <a:ext uri="{FF2B5EF4-FFF2-40B4-BE49-F238E27FC236}">
                  <a16:creationId xmlns:a16="http://schemas.microsoft.com/office/drawing/2014/main" id="{EA7E219E-1A17-6F58-CC3A-41A1814DC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33687094" y="11803985"/>
              <a:ext cx="1626769" cy="1626769"/>
            </a:xfrm>
            <a:prstGeom prst="rect">
              <a:avLst/>
            </a:prstGeom>
            <a:ln w="38100">
              <a:solidFill>
                <a:schemeClr val="tx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7B69FBFD-A630-78A7-721C-1EFD0E66D9C5}"/>
              </a:ext>
            </a:extLst>
          </p:cNvPr>
          <p:cNvGrpSpPr/>
          <p:nvPr/>
        </p:nvGrpSpPr>
        <p:grpSpPr>
          <a:xfrm>
            <a:off x="33004759" y="13350690"/>
            <a:ext cx="2326768" cy="2047071"/>
            <a:chOff x="33004759" y="13350690"/>
            <a:chExt cx="2326768" cy="2047071"/>
          </a:xfrm>
        </p:grpSpPr>
        <p:pic>
          <p:nvPicPr>
            <p:cNvPr id="55" name="Picture 6">
              <a:extLst>
                <a:ext uri="{FF2B5EF4-FFF2-40B4-BE49-F238E27FC236}">
                  <a16:creationId xmlns:a16="http://schemas.microsoft.com/office/drawing/2014/main" id="{FE2282AC-A410-6479-5137-12C0948CC50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93" t="27727" r="52942" b="27503"/>
            <a:stretch/>
          </p:blipFill>
          <p:spPr bwMode="auto">
            <a:xfrm>
              <a:off x="33004759" y="13350690"/>
              <a:ext cx="1492201" cy="1489575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3BD51375-D418-9DB3-C210-582BD2253051}"/>
                </a:ext>
              </a:extLst>
            </p:cNvPr>
            <p:cNvGrpSpPr/>
            <p:nvPr/>
          </p:nvGrpSpPr>
          <p:grpSpPr>
            <a:xfrm>
              <a:off x="33371426" y="13618446"/>
              <a:ext cx="1960101" cy="1779315"/>
              <a:chOff x="33371426" y="13618446"/>
              <a:chExt cx="1960101" cy="1779315"/>
            </a:xfrm>
          </p:grpSpPr>
          <p:pic>
            <p:nvPicPr>
              <p:cNvPr id="56" name="Picture 2">
                <a:extLst>
                  <a:ext uri="{FF2B5EF4-FFF2-40B4-BE49-F238E27FC236}">
                    <a16:creationId xmlns:a16="http://schemas.microsoft.com/office/drawing/2014/main" id="{BBC3C903-6F6D-5430-12E9-1D5E36C8FAA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749" t="27833" r="52830" b="27398"/>
              <a:stretch/>
            </p:blipFill>
            <p:spPr bwMode="auto">
              <a:xfrm>
                <a:off x="33371426" y="13618446"/>
                <a:ext cx="1463134" cy="148957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" name="Picture 4">
                <a:extLst>
                  <a:ext uri="{FF2B5EF4-FFF2-40B4-BE49-F238E27FC236}">
                    <a16:creationId xmlns:a16="http://schemas.microsoft.com/office/drawing/2014/main" id="{ED989AB5-BE7E-A716-FB8F-E3A69055740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259" t="27734" r="52914" b="27497"/>
              <a:stretch/>
            </p:blipFill>
            <p:spPr bwMode="auto">
              <a:xfrm>
                <a:off x="33854402" y="13908186"/>
                <a:ext cx="1477125" cy="1489575"/>
              </a:xfrm>
              <a:prstGeom prst="rect">
                <a:avLst/>
              </a:prstGeom>
              <a:noFill/>
              <a:ln w="38100">
                <a:solidFill>
                  <a:schemeClr val="tx1"/>
                </a:solidFill>
              </a:ln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5" name="Picture 4" descr="A close-up of a microscope&#10;&#10;Description automatically generated">
            <a:extLst>
              <a:ext uri="{FF2B5EF4-FFF2-40B4-BE49-F238E27FC236}">
                <a16:creationId xmlns:a16="http://schemas.microsoft.com/office/drawing/2014/main" id="{59DFCD77-2049-24FC-3C15-CC1C0C9C54C9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2868816" y="17874271"/>
            <a:ext cx="1945070" cy="1945070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 descr="A close-up of a microscope&#10;&#10;Description automatically generated">
            <a:extLst>
              <a:ext uri="{FF2B5EF4-FFF2-40B4-BE49-F238E27FC236}">
                <a16:creationId xmlns:a16="http://schemas.microsoft.com/office/drawing/2014/main" id="{2E28B103-775D-31FB-B5F6-00F286854B8B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2868816" y="23848470"/>
            <a:ext cx="1945070" cy="1945070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 descr="A close-up of a microscope&#10;&#10;Description automatically generated">
            <a:extLst>
              <a:ext uri="{FF2B5EF4-FFF2-40B4-BE49-F238E27FC236}">
                <a16:creationId xmlns:a16="http://schemas.microsoft.com/office/drawing/2014/main" id="{E279D176-B2B4-20F6-944C-BD25C1CF32D5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2868816" y="20900877"/>
            <a:ext cx="1945070" cy="1945070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 descr="A group of colorful dots&#10;&#10;Description automatically generated">
            <a:extLst>
              <a:ext uri="{FF2B5EF4-FFF2-40B4-BE49-F238E27FC236}">
                <a16:creationId xmlns:a16="http://schemas.microsoft.com/office/drawing/2014/main" id="{F5845863-F2D5-5F24-0E20-D39371540828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5566444" y="17878395"/>
            <a:ext cx="1938817" cy="1938817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 descr="A group of colorful dots&#10;&#10;Description automatically generated">
            <a:extLst>
              <a:ext uri="{FF2B5EF4-FFF2-40B4-BE49-F238E27FC236}">
                <a16:creationId xmlns:a16="http://schemas.microsoft.com/office/drawing/2014/main" id="{EB1D1BAE-1D59-4AD4-02A9-2119B32FF822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5566443" y="23851597"/>
            <a:ext cx="1938817" cy="1938817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 descr="A colorful dots on a black background&#10;&#10;Description automatically generated">
            <a:extLst>
              <a:ext uri="{FF2B5EF4-FFF2-40B4-BE49-F238E27FC236}">
                <a16:creationId xmlns:a16="http://schemas.microsoft.com/office/drawing/2014/main" id="{BD952BA8-6240-7DB4-63E6-EC70FA92B648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15566444" y="20907130"/>
            <a:ext cx="1938817" cy="1938817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1" name="Picture 70" descr="A colorful spots on a black background&#10;&#10;Description automatically generated">
            <a:extLst>
              <a:ext uri="{FF2B5EF4-FFF2-40B4-BE49-F238E27FC236}">
                <a16:creationId xmlns:a16="http://schemas.microsoft.com/office/drawing/2014/main" id="{E5EA6DAA-6454-1C76-8A78-1235D03BD13A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8267386" y="23845106"/>
            <a:ext cx="1938816" cy="1938816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3" name="Picture 72" descr="A colorful spots on a black background&#10;&#10;Description automatically generated">
            <a:extLst>
              <a:ext uri="{FF2B5EF4-FFF2-40B4-BE49-F238E27FC236}">
                <a16:creationId xmlns:a16="http://schemas.microsoft.com/office/drawing/2014/main" id="{0E9B110D-E1CC-3E95-37D5-C78DA02310CA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0901155" y="23854999"/>
            <a:ext cx="1938816" cy="1938816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6" name="Picture 75" descr="A colorful spots on a black background&#10;&#10;Description automatically generated">
            <a:extLst>
              <a:ext uri="{FF2B5EF4-FFF2-40B4-BE49-F238E27FC236}">
                <a16:creationId xmlns:a16="http://schemas.microsoft.com/office/drawing/2014/main" id="{5BDF41E4-AF7D-0F13-F69E-D5E287A0AED4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29045981" y="23856444"/>
            <a:ext cx="1938816" cy="1938816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78" name="Picture 77" descr="A colorful dots on a black background&#10;&#10;Description automatically generated">
            <a:extLst>
              <a:ext uri="{FF2B5EF4-FFF2-40B4-BE49-F238E27FC236}">
                <a16:creationId xmlns:a16="http://schemas.microsoft.com/office/drawing/2014/main" id="{1AB1212D-1456-B2DC-B1A0-604A1118E231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23598494" y="23863408"/>
            <a:ext cx="1938816" cy="1938816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0" name="Picture 79" descr="A colorful dots on a black background&#10;&#10;Description automatically generated">
            <a:extLst>
              <a:ext uri="{FF2B5EF4-FFF2-40B4-BE49-F238E27FC236}">
                <a16:creationId xmlns:a16="http://schemas.microsoft.com/office/drawing/2014/main" id="{AF721AD8-DE14-86C8-C46F-949D4622D74C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26383316" y="23856444"/>
            <a:ext cx="1938816" cy="1938816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2" name="Picture 81" descr="A colorful dots on a black background&#10;&#10;Description automatically generated">
            <a:extLst>
              <a:ext uri="{FF2B5EF4-FFF2-40B4-BE49-F238E27FC236}">
                <a16:creationId xmlns:a16="http://schemas.microsoft.com/office/drawing/2014/main" id="{40F98490-C2E3-D8F3-6ED4-7802CFD3F2E9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18267386" y="20900877"/>
            <a:ext cx="1945070" cy="1945070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4" name="Picture 83" descr="A colorful dots on a black background&#10;&#10;Description automatically generated">
            <a:extLst>
              <a:ext uri="{FF2B5EF4-FFF2-40B4-BE49-F238E27FC236}">
                <a16:creationId xmlns:a16="http://schemas.microsoft.com/office/drawing/2014/main" id="{3CF17EDF-76ED-B8F8-8D95-49A2E4CE9E55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20947647" y="20900877"/>
            <a:ext cx="1945070" cy="1945070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86" name="Picture 85" descr="A colorful spots on a black background&#10;&#10;Description automatically generated">
            <a:extLst>
              <a:ext uri="{FF2B5EF4-FFF2-40B4-BE49-F238E27FC236}">
                <a16:creationId xmlns:a16="http://schemas.microsoft.com/office/drawing/2014/main" id="{12A0AE2A-DBD7-5456-ECE1-E8E51F74BE69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23592240" y="20900877"/>
            <a:ext cx="1945070" cy="1945070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12" name="Picture 111" descr="A group of colorful spots on a black background&#10;&#10;Description automatically generated">
            <a:extLst>
              <a:ext uri="{FF2B5EF4-FFF2-40B4-BE49-F238E27FC236}">
                <a16:creationId xmlns:a16="http://schemas.microsoft.com/office/drawing/2014/main" id="{7704055F-5527-709D-9E04-38F398DBFC3A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26374900" y="20900877"/>
            <a:ext cx="1945070" cy="1945070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24" name="Picture 1023" descr="A colorful spots on a black background&#10;&#10;Description automatically generated">
            <a:extLst>
              <a:ext uri="{FF2B5EF4-FFF2-40B4-BE49-F238E27FC236}">
                <a16:creationId xmlns:a16="http://schemas.microsoft.com/office/drawing/2014/main" id="{079E5AB7-BA54-8F1A-978A-F4B860F69852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29045981" y="20900877"/>
            <a:ext cx="1945070" cy="1945070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1025" descr="A black background with colorful spots&#10;&#10;Description automatically generated">
            <a:extLst>
              <a:ext uri="{FF2B5EF4-FFF2-40B4-BE49-F238E27FC236}">
                <a16:creationId xmlns:a16="http://schemas.microsoft.com/office/drawing/2014/main" id="{D95EF36A-FEA9-A94E-CE38-E682332CAC7F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18267386" y="17874271"/>
            <a:ext cx="1948762" cy="1948762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30" name="Picture 1029" descr="A black background with colorful spots&#10;&#10;Description automatically generated">
            <a:extLst>
              <a:ext uri="{FF2B5EF4-FFF2-40B4-BE49-F238E27FC236}">
                <a16:creationId xmlns:a16="http://schemas.microsoft.com/office/drawing/2014/main" id="{B42FF2EB-7E1A-2AC4-7D9E-B92B1DB87776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23600931" y="17861359"/>
            <a:ext cx="1948762" cy="1948762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32" name="Picture 1031" descr="A group of colorful objects&#10;&#10;Description automatically generated">
            <a:extLst>
              <a:ext uri="{FF2B5EF4-FFF2-40B4-BE49-F238E27FC236}">
                <a16:creationId xmlns:a16="http://schemas.microsoft.com/office/drawing/2014/main" id="{4229044F-9633-F729-912F-FB2075D33B09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26387105" y="17859635"/>
            <a:ext cx="1948762" cy="1948762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34" name="Picture 1033" descr="A black background with colorful spots&#10;&#10;Description automatically generated">
            <a:extLst>
              <a:ext uri="{FF2B5EF4-FFF2-40B4-BE49-F238E27FC236}">
                <a16:creationId xmlns:a16="http://schemas.microsoft.com/office/drawing/2014/main" id="{EA5C311A-5FA3-78F3-6FD7-843BD7BEFA14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29045981" y="17874271"/>
            <a:ext cx="1948762" cy="1948762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pic>
        <p:nvPicPr>
          <p:cNvPr id="1036" name="Picture 1035" descr="A black background with colorful spots&#10;&#10;Description automatically generated">
            <a:extLst>
              <a:ext uri="{FF2B5EF4-FFF2-40B4-BE49-F238E27FC236}">
                <a16:creationId xmlns:a16="http://schemas.microsoft.com/office/drawing/2014/main" id="{B359895D-561A-0CD1-A018-EA361E1DA685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20978412" y="17886057"/>
            <a:ext cx="1934373" cy="1934373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pic>
      <p:sp>
        <p:nvSpPr>
          <p:cNvPr id="1041" name="Google Shape;141;p1">
            <a:extLst>
              <a:ext uri="{FF2B5EF4-FFF2-40B4-BE49-F238E27FC236}">
                <a16:creationId xmlns:a16="http://schemas.microsoft.com/office/drawing/2014/main" id="{0048584A-7334-7781-9602-C125AA306DC3}"/>
              </a:ext>
            </a:extLst>
          </p:cNvPr>
          <p:cNvSpPr txBox="1"/>
          <p:nvPr/>
        </p:nvSpPr>
        <p:spPr>
          <a:xfrm rot="16200000">
            <a:off x="10468510" y="30082445"/>
            <a:ext cx="454735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3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Average </a:t>
            </a:r>
            <a:r>
              <a:rPr lang="en-US" sz="32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Count </a:t>
            </a:r>
            <a:r>
              <a:rPr lang="en-CA" sz="3200" dirty="0">
                <a:solidFill>
                  <a:schemeClr val="dk1"/>
                </a:solidFill>
                <a:latin typeface="Calibri"/>
                <a:cs typeface="Calibri"/>
              </a:rPr>
              <a:t>± </a:t>
            </a:r>
            <a:r>
              <a:rPr lang="en-US" sz="32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SD</a:t>
            </a:r>
            <a:endParaRPr sz="3200" dirty="0">
              <a:solidFill>
                <a:schemeClr val="dk1"/>
              </a:solidFill>
              <a:latin typeface="Calibri"/>
              <a:cs typeface="Calibri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F79B48E-6C07-78A0-620D-6DCAD7908BAD}"/>
              </a:ext>
            </a:extLst>
          </p:cNvPr>
          <p:cNvGrpSpPr/>
          <p:nvPr/>
        </p:nvGrpSpPr>
        <p:grpSpPr>
          <a:xfrm>
            <a:off x="36506833" y="11638813"/>
            <a:ext cx="6805858" cy="1322600"/>
            <a:chOff x="36196888" y="11138520"/>
            <a:chExt cx="6805858" cy="1322600"/>
          </a:xfrm>
        </p:grpSpPr>
        <p:sp>
          <p:nvSpPr>
            <p:cNvPr id="184" name="Google Shape;184;p1"/>
            <p:cNvSpPr txBox="1"/>
            <p:nvPr/>
          </p:nvSpPr>
          <p:spPr>
            <a:xfrm>
              <a:off x="36196888" y="11863116"/>
              <a:ext cx="3251686" cy="584775"/>
            </a:xfrm>
            <a:prstGeom prst="rect">
              <a:avLst/>
            </a:prstGeom>
            <a:solidFill>
              <a:srgbClr val="FDE9D8"/>
            </a:solidFill>
            <a:ln w="9525" cap="flat" cmpd="sng">
              <a:solidFill>
                <a:srgbClr val="FDE9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 dirty="0">
                  <a:solidFill>
                    <a:schemeClr val="accent6"/>
                  </a:solidFill>
                  <a:latin typeface="Calibri"/>
                  <a:ea typeface="Calibri"/>
                  <a:cs typeface="Calibri"/>
                  <a:sym typeface="Calibri"/>
                </a:rPr>
                <a:t>FP = false positive</a:t>
              </a:r>
              <a:endParaRPr dirty="0"/>
            </a:p>
          </p:txBody>
        </p:sp>
        <p:sp>
          <p:nvSpPr>
            <p:cNvPr id="185" name="Google Shape;185;p1"/>
            <p:cNvSpPr txBox="1"/>
            <p:nvPr/>
          </p:nvSpPr>
          <p:spPr>
            <a:xfrm>
              <a:off x="39589795" y="11876345"/>
              <a:ext cx="3412951" cy="584775"/>
            </a:xfrm>
            <a:prstGeom prst="rect">
              <a:avLst/>
            </a:prstGeom>
            <a:solidFill>
              <a:srgbClr val="FDE9D8"/>
            </a:solidFill>
            <a:ln w="9525" cap="flat" cmpd="sng">
              <a:solidFill>
                <a:srgbClr val="FDE9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 dirty="0">
                  <a:solidFill>
                    <a:schemeClr val="accent6"/>
                  </a:solidFill>
                  <a:latin typeface="Calibri"/>
                  <a:ea typeface="Calibri"/>
                  <a:cs typeface="Calibri"/>
                  <a:sym typeface="Calibri"/>
                </a:rPr>
                <a:t>FN = false negative</a:t>
              </a:r>
              <a:endParaRPr dirty="0"/>
            </a:p>
          </p:txBody>
        </p:sp>
        <p:sp>
          <p:nvSpPr>
            <p:cNvPr id="186" name="Google Shape;186;p1"/>
            <p:cNvSpPr txBox="1"/>
            <p:nvPr/>
          </p:nvSpPr>
          <p:spPr>
            <a:xfrm>
              <a:off x="36196888" y="11140287"/>
              <a:ext cx="3251685" cy="584735"/>
            </a:xfrm>
            <a:prstGeom prst="rect">
              <a:avLst/>
            </a:prstGeom>
            <a:solidFill>
              <a:srgbClr val="FDE9D8"/>
            </a:solidFill>
            <a:ln w="9525" cap="flat" cmpd="sng">
              <a:solidFill>
                <a:srgbClr val="FDE9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 dirty="0">
                  <a:solidFill>
                    <a:schemeClr val="accent6"/>
                  </a:solidFill>
                  <a:latin typeface="Calibri"/>
                  <a:ea typeface="Calibri"/>
                  <a:cs typeface="Calibri"/>
                  <a:sym typeface="Calibri"/>
                </a:rPr>
                <a:t>TP = true positive</a:t>
              </a:r>
              <a:endParaRPr dirty="0"/>
            </a:p>
          </p:txBody>
        </p:sp>
        <p:sp>
          <p:nvSpPr>
            <p:cNvPr id="4" name="Google Shape;186;p1">
              <a:extLst>
                <a:ext uri="{FF2B5EF4-FFF2-40B4-BE49-F238E27FC236}">
                  <a16:creationId xmlns:a16="http://schemas.microsoft.com/office/drawing/2014/main" id="{64AD5D70-DFDE-7CC5-29FC-D493E6E02669}"/>
                </a:ext>
              </a:extLst>
            </p:cNvPr>
            <p:cNvSpPr txBox="1"/>
            <p:nvPr/>
          </p:nvSpPr>
          <p:spPr>
            <a:xfrm>
              <a:off x="39589795" y="11138520"/>
              <a:ext cx="3412951" cy="584735"/>
            </a:xfrm>
            <a:prstGeom prst="rect">
              <a:avLst/>
            </a:prstGeom>
            <a:solidFill>
              <a:srgbClr val="FDE9D8"/>
            </a:solidFill>
            <a:ln w="9525" cap="flat" cmpd="sng">
              <a:solidFill>
                <a:srgbClr val="FDE9D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200" b="1" i="0" u="none" strike="noStrike" cap="none" dirty="0">
                  <a:solidFill>
                    <a:schemeClr val="accent6"/>
                  </a:solidFill>
                  <a:latin typeface="Calibri"/>
                  <a:ea typeface="Calibri"/>
                  <a:cs typeface="Calibri"/>
                  <a:sym typeface="Calibri"/>
                </a:rPr>
                <a:t>TN = true negative</a:t>
              </a:r>
              <a:endParaRPr dirty="0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30BC519-0478-622D-21EB-3C6A046B53BC}"/>
              </a:ext>
            </a:extLst>
          </p:cNvPr>
          <p:cNvSpPr txBox="1"/>
          <p:nvPr/>
        </p:nvSpPr>
        <p:spPr>
          <a:xfrm>
            <a:off x="16871185" y="7049261"/>
            <a:ext cx="117670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 Apical surface of polarized MDCK cells grown on inserts [2] </a:t>
            </a:r>
            <a:endParaRPr lang="en-US" sz="3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DE81AD-DAAE-090E-C099-C5478F0A121C}"/>
              </a:ext>
            </a:extLst>
          </p:cNvPr>
          <p:cNvSpPr txBox="1"/>
          <p:nvPr/>
        </p:nvSpPr>
        <p:spPr>
          <a:xfrm>
            <a:off x="31164991" y="7048189"/>
            <a:ext cx="101938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3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MDCK cells grown as monolayers on tissue culture plates [6]</a:t>
            </a:r>
            <a:endParaRPr lang="en-US" sz="32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58EEDA1-F619-3A57-661B-C324E6FF2621}"/>
              </a:ext>
            </a:extLst>
          </p:cNvPr>
          <p:cNvSpPr txBox="1"/>
          <p:nvPr/>
        </p:nvSpPr>
        <p:spPr>
          <a:xfrm>
            <a:off x="12470465" y="26688854"/>
            <a:ext cx="1887270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Table 1. Quantification of lamellipodia. </a:t>
            </a:r>
            <a:r>
              <a:rPr lang="en-CA" sz="280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Every unique color corresponds to one lamellipodia. Counts from machine learning  methods (U-Net, R2U-Net, Attn U-Net, Attn R2U-Net, U-Net++) are comparable to manual count (Ground Truth) in three SEM images representing low, moderate, and high density.</a:t>
            </a:r>
            <a:endParaRPr lang="en-US" sz="2800" b="1" dirty="0"/>
          </a:p>
        </p:txBody>
      </p:sp>
      <p:sp>
        <p:nvSpPr>
          <p:cNvPr id="47" name="Google Shape;122;p1">
            <a:extLst>
              <a:ext uri="{FF2B5EF4-FFF2-40B4-BE49-F238E27FC236}">
                <a16:creationId xmlns:a16="http://schemas.microsoft.com/office/drawing/2014/main" id="{DD2B6278-7FA9-4E11-8096-0C622ED70149}"/>
              </a:ext>
            </a:extLst>
          </p:cNvPr>
          <p:cNvSpPr txBox="1"/>
          <p:nvPr/>
        </p:nvSpPr>
        <p:spPr>
          <a:xfrm>
            <a:off x="31998872" y="23608676"/>
            <a:ext cx="11712485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en-US" sz="28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Table 2. Evaluation metrics. </a:t>
            </a:r>
            <a:r>
              <a:rPr lang="en-US" sz="280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U-Net++ surpassed other models on lamellipodia detection and quantification, however this difference is non-significant.</a:t>
            </a:r>
            <a:endParaRPr sz="2800" dirty="0"/>
          </a:p>
        </p:txBody>
      </p:sp>
      <p:pic>
        <p:nvPicPr>
          <p:cNvPr id="64" name="Picture 63" descr="A row of blue rectangular bars with black text&#10;&#10;Description automatically generated">
            <a:extLst>
              <a:ext uri="{FF2B5EF4-FFF2-40B4-BE49-F238E27FC236}">
                <a16:creationId xmlns:a16="http://schemas.microsoft.com/office/drawing/2014/main" id="{2B76700A-1848-5EA7-9331-4E249269EC07}"/>
              </a:ext>
            </a:extLst>
          </p:cNvPr>
          <p:cNvPicPr>
            <a:picLocks noChangeAspect="1"/>
          </p:cNvPicPr>
          <p:nvPr/>
        </p:nvPicPr>
        <p:blipFill rotWithShape="1">
          <a:blip r:embed="rId50"/>
          <a:srcRect t="6855" b="7319"/>
          <a:stretch/>
        </p:blipFill>
        <p:spPr>
          <a:xfrm>
            <a:off x="13163268" y="28195135"/>
            <a:ext cx="11724338" cy="4453357"/>
          </a:xfrm>
          <a:prstGeom prst="rect">
            <a:avLst/>
          </a:prstGeom>
        </p:spPr>
      </p:pic>
      <p:pic>
        <p:nvPicPr>
          <p:cNvPr id="27" name="Picture 26" descr="A dna and graph with blue and orange and white lines&#10;&#10;Description automatically generated with medium confidence">
            <a:extLst>
              <a:ext uri="{FF2B5EF4-FFF2-40B4-BE49-F238E27FC236}">
                <a16:creationId xmlns:a16="http://schemas.microsoft.com/office/drawing/2014/main" id="{26A0DEA7-CFB3-2479-6DED-F6B18ED68CFC}"/>
              </a:ext>
            </a:extLst>
          </p:cNvPr>
          <p:cNvPicPr>
            <a:picLocks noChangeAspect="1"/>
          </p:cNvPicPr>
          <p:nvPr/>
        </p:nvPicPr>
        <p:blipFill>
          <a:blip r:embed="rId51"/>
          <a:stretch>
            <a:fillRect/>
          </a:stretch>
        </p:blipFill>
        <p:spPr>
          <a:xfrm>
            <a:off x="38644512" y="1001183"/>
            <a:ext cx="4622950" cy="3159016"/>
          </a:xfrm>
          <a:prstGeom prst="rect">
            <a:avLst/>
          </a:prstGeom>
        </p:spPr>
      </p:pic>
      <p:pic>
        <p:nvPicPr>
          <p:cNvPr id="22" name="Picture 2" descr="Natural Sciences and Engineering Research Council - Wikipedia">
            <a:extLst>
              <a:ext uri="{FF2B5EF4-FFF2-40B4-BE49-F238E27FC236}">
                <a16:creationId xmlns:a16="http://schemas.microsoft.com/office/drawing/2014/main" id="{3E660C4B-6D09-59F6-2006-44D7A8CDE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1804" y="31406329"/>
            <a:ext cx="3329139" cy="1425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fi-2022-016 Pan-canadian Ai Compute Environment (paice) - 2022-016 | MERX">
            <a:extLst>
              <a:ext uri="{FF2B5EF4-FFF2-40B4-BE49-F238E27FC236}">
                <a16:creationId xmlns:a16="http://schemas.microsoft.com/office/drawing/2014/main" id="{7EA1716E-9A8A-CB00-B3AF-28E596FA5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44511" y="31638079"/>
            <a:ext cx="4957195" cy="1223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 descr="A logo for a company&#10;&#10;Description automatically generated">
            <a:extLst>
              <a:ext uri="{FF2B5EF4-FFF2-40B4-BE49-F238E27FC236}">
                <a16:creationId xmlns:a16="http://schemas.microsoft.com/office/drawing/2014/main" id="{0FB8F59F-580A-59FB-555A-75EC2F1DC9F9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35855896" y="31475715"/>
            <a:ext cx="2718968" cy="1425981"/>
          </a:xfrm>
          <a:prstGeom prst="rect">
            <a:avLst/>
          </a:prstGeom>
        </p:spPr>
      </p:pic>
      <p:sp>
        <p:nvSpPr>
          <p:cNvPr id="61" name="Google Shape;116;p1">
            <a:extLst>
              <a:ext uri="{FF2B5EF4-FFF2-40B4-BE49-F238E27FC236}">
                <a16:creationId xmlns:a16="http://schemas.microsoft.com/office/drawing/2014/main" id="{81577DEE-7C39-6C7F-F207-5459E6AC1934}"/>
              </a:ext>
            </a:extLst>
          </p:cNvPr>
          <p:cNvSpPr txBox="1"/>
          <p:nvPr/>
        </p:nvSpPr>
        <p:spPr>
          <a:xfrm>
            <a:off x="343585" y="29953466"/>
            <a:ext cx="11557954" cy="784830"/>
          </a:xfrm>
          <a:prstGeom prst="rect">
            <a:avLst/>
          </a:prstGeom>
          <a:solidFill>
            <a:srgbClr val="071D49"/>
          </a:solidFill>
          <a:ln w="152400" cap="flat" cmpd="sng">
            <a:solidFill>
              <a:srgbClr val="071D49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REFERENCES</a:t>
            </a:r>
            <a:endParaRPr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78F9C0E-3D27-C589-8AD8-DE3775C5AE61}"/>
              </a:ext>
            </a:extLst>
          </p:cNvPr>
          <p:cNvSpPr txBox="1"/>
          <p:nvPr/>
        </p:nvSpPr>
        <p:spPr>
          <a:xfrm>
            <a:off x="207006" y="30920254"/>
            <a:ext cx="11774047" cy="193899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342900" indent="-342900">
              <a:buClr>
                <a:schemeClr val="dk1"/>
              </a:buClr>
              <a:buSzPct val="150000"/>
              <a:buFont typeface="+mj-lt"/>
              <a:buAutoNum type="arabicPeriod"/>
            </a:pPr>
            <a:r>
              <a:rPr lang="en-CA" sz="12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A.C. </a:t>
            </a:r>
            <a:r>
              <a:rPr lang="en-CA" sz="1200" dirty="0" err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Woodka</a:t>
            </a:r>
            <a:r>
              <a:rPr lang="en-CA" sz="12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P.D. Butler, L. </a:t>
            </a:r>
            <a:r>
              <a:rPr lang="en-CA" sz="1200" dirty="0" err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Porcar</a:t>
            </a:r>
            <a:r>
              <a:rPr lang="en-CA" sz="12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B. </a:t>
            </a:r>
            <a:r>
              <a:rPr lang="en-CA" sz="1200" dirty="0" err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Farago</a:t>
            </a:r>
            <a:r>
              <a:rPr lang="en-CA" sz="12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and M. Nagao. Lipid bilayers and membrane dynamics: Insight into thickness fluctuations. Physical Review Letters, DOI: 10.1103/PhysRevLett.109.058102, Vol. 9, Issue 5, Aug. 3, 2012.</a:t>
            </a:r>
          </a:p>
          <a:p>
            <a:pPr marL="342900" indent="-342900">
              <a:buClr>
                <a:schemeClr val="dk1"/>
              </a:buClr>
              <a:buSzPct val="150000"/>
              <a:buFont typeface="+mj-lt"/>
              <a:buAutoNum type="arabicPeriod"/>
            </a:pPr>
            <a:r>
              <a:rPr lang="en-CA" sz="1200" dirty="0" err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Eisa</a:t>
            </a:r>
            <a:r>
              <a:rPr lang="en-CA" sz="12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M, Micky S, Pearson A. Canid herpesvirus 1 Preferentially Infects Polarized </a:t>
            </a:r>
            <a:r>
              <a:rPr lang="en-CA" sz="1200" dirty="0" err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Madin</a:t>
            </a:r>
            <a:r>
              <a:rPr lang="en-CA" sz="12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-Darby Canine Kidney Cells from the Basolateral Surface. </a:t>
            </a:r>
            <a:r>
              <a:rPr lang="en-CA" sz="1200" i="1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Viruses</a:t>
            </a:r>
            <a:r>
              <a:rPr lang="en-CA" sz="12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2022 Jun 14;14(6):1291. </a:t>
            </a:r>
          </a:p>
          <a:p>
            <a:pPr marL="342900" indent="-342900">
              <a:buClr>
                <a:schemeClr val="dk1"/>
              </a:buClr>
              <a:buSzPct val="150000"/>
              <a:buFont typeface="+mj-lt"/>
              <a:buAutoNum type="arabicPeriod"/>
            </a:pPr>
            <a:r>
              <a:rPr lang="en-CA" sz="12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Taylor, M., </a:t>
            </a:r>
            <a:r>
              <a:rPr lang="en-CA" sz="1200" dirty="0" err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Koyuncu</a:t>
            </a:r>
            <a:r>
              <a:rPr lang="en-CA" sz="12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O. &amp; </a:t>
            </a:r>
            <a:r>
              <a:rPr lang="en-CA" sz="1200" dirty="0" err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Enquist</a:t>
            </a:r>
            <a:r>
              <a:rPr lang="en-CA" sz="12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L. Subversion of the actin cytoskeleton during viral infection. Nat Rev </a:t>
            </a:r>
            <a:r>
              <a:rPr lang="en-CA" sz="1200" dirty="0" err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Microbiol</a:t>
            </a:r>
            <a:r>
              <a:rPr lang="en-CA" sz="12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 9, 427–439 (2011).</a:t>
            </a:r>
          </a:p>
          <a:p>
            <a:pPr marL="342900" indent="-342900">
              <a:buClr>
                <a:schemeClr val="dk1"/>
              </a:buClr>
              <a:buSzPct val="150000"/>
              <a:buFont typeface="+mj-lt"/>
              <a:buAutoNum type="arabicPeriod"/>
            </a:pPr>
            <a:r>
              <a:rPr lang="en-CA" sz="12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Faustino, G. M., </a:t>
            </a:r>
            <a:r>
              <a:rPr lang="en-CA" sz="1200" dirty="0" err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Gattass</a:t>
            </a:r>
            <a:r>
              <a:rPr lang="en-CA" sz="12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M., </a:t>
            </a:r>
            <a:r>
              <a:rPr lang="en-CA" sz="1200" dirty="0" err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Rehen</a:t>
            </a:r>
            <a:r>
              <a:rPr lang="en-CA" sz="12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S. &amp; de </a:t>
            </a:r>
            <a:r>
              <a:rPr lang="en-CA" sz="1200" dirty="0" err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Lucena</a:t>
            </a:r>
            <a:r>
              <a:rPr lang="en-CA" sz="12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C. J. P. Automatic embryonic stem cells detection and counting method in fluorescence microscopy images. In 2009 IEEE International Symposium on Biomedical Imaging: From Nano to Macro, 799–802.</a:t>
            </a:r>
          </a:p>
          <a:p>
            <a:pPr marL="342900" indent="-342900">
              <a:buClr>
                <a:schemeClr val="dk1"/>
              </a:buClr>
              <a:buSzPct val="150000"/>
              <a:buFont typeface="+mj-lt"/>
              <a:buAutoNum type="arabicPeriod"/>
            </a:pPr>
            <a:r>
              <a:rPr lang="en-CA" sz="12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N. Siddique, S. </a:t>
            </a:r>
            <a:r>
              <a:rPr lang="en-CA" sz="1200" dirty="0" err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Paheding</a:t>
            </a:r>
            <a:r>
              <a:rPr lang="en-CA" sz="12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C. P. Elkin and V. </a:t>
            </a:r>
            <a:r>
              <a:rPr lang="en-CA" sz="1200" dirty="0" err="1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Devabhaktuni</a:t>
            </a:r>
            <a:r>
              <a:rPr lang="en-CA" sz="1200" dirty="0">
                <a:solidFill>
                  <a:schemeClr val="dk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"U-Net and Its Variants for Medical Image Segmentation: A Review of Theory and Applications," in IEEE Access, vol. 9, pp. 82031-82057, 2021.</a:t>
            </a:r>
          </a:p>
          <a:p>
            <a:pPr marL="342900" indent="-342900">
              <a:buClr>
                <a:schemeClr val="dk1"/>
              </a:buClr>
              <a:buSzPct val="150000"/>
              <a:buFont typeface="+mj-lt"/>
              <a:buAutoNum type="arabicPeriod"/>
            </a:pPr>
            <a:r>
              <a:rPr lang="en-CA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Eisa</a:t>
            </a:r>
            <a:r>
              <a:rPr lang="en-CA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Mohamed, et al. “Entry of the </a:t>
            </a:r>
            <a:r>
              <a:rPr lang="en-CA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Varicellovirus</a:t>
            </a:r>
            <a:r>
              <a:rPr lang="en-CA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Canid Herpesvirus 1 into </a:t>
            </a:r>
            <a:r>
              <a:rPr lang="en-CA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Madin</a:t>
            </a:r>
            <a:r>
              <a:rPr lang="en-CA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–Darby Canine Kidney Epithelial Cells Is PH-Independent and Occurs via a </a:t>
            </a:r>
            <a:r>
              <a:rPr lang="en-CA" sz="1200" b="0" i="0" u="none" strike="noStrike" dirty="0" err="1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Macropinocytosis</a:t>
            </a:r>
            <a:r>
              <a:rPr lang="en-CA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-like Mechanism but without Increase in Fluid Uptake.” </a:t>
            </a:r>
            <a:r>
              <a:rPr lang="en-CA" sz="1200" b="0" i="1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Cellular Microbiology</a:t>
            </a:r>
            <a:r>
              <a:rPr lang="en-CA" sz="12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vol. 23, no. 12, 2021, p. e13398.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CEB7034-6A9C-C143-EF05-B915235089C2}"/>
              </a:ext>
            </a:extLst>
          </p:cNvPr>
          <p:cNvSpPr txBox="1"/>
          <p:nvPr/>
        </p:nvSpPr>
        <p:spPr>
          <a:xfrm>
            <a:off x="31988616" y="30919653"/>
            <a:ext cx="119025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800" dirty="0">
                <a:latin typeface="Calibri" panose="020F0502020204030204" pitchFamily="34" charset="0"/>
                <a:cs typeface="Calibri" panose="020F0502020204030204" pitchFamily="34" charset="0"/>
              </a:rPr>
              <a:t>INRS Centre Armand-</a:t>
            </a:r>
            <a:r>
              <a:rPr lang="en-CA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Frappier</a:t>
            </a:r>
            <a:r>
              <a:rPr lang="en-CA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CA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Santé</a:t>
            </a:r>
            <a:r>
              <a:rPr lang="en-CA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CA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Biotechnologie</a:t>
            </a:r>
            <a:r>
              <a:rPr lang="en-CA" sz="2800" dirty="0">
                <a:latin typeface="Calibri" panose="020F0502020204030204" pitchFamily="34" charset="0"/>
                <a:cs typeface="Calibri" panose="020F0502020204030204" pitchFamily="34" charset="0"/>
              </a:rPr>
              <a:t> Electron Microscopy Service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3" name="Picture 32" descr="A blue and green logo&#10;&#10;Description automatically generated">
            <a:extLst>
              <a:ext uri="{FF2B5EF4-FFF2-40B4-BE49-F238E27FC236}">
                <a16:creationId xmlns:a16="http://schemas.microsoft.com/office/drawing/2014/main" id="{E9A2777E-65C9-647A-4E16-5B216750C4E8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457572" y="1034092"/>
            <a:ext cx="4842535" cy="30265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3111</TotalTime>
  <Words>998</Words>
  <Application>Microsoft Macintosh PowerPoint</Application>
  <PresentationFormat>Custom</PresentationFormat>
  <Paragraphs>168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Administrator</dc:creator>
  <cp:lastModifiedBy>lucyhui@student.ubc.ca</cp:lastModifiedBy>
  <cp:revision>351</cp:revision>
  <cp:lastPrinted>2023-08-03T17:21:44Z</cp:lastPrinted>
  <dcterms:created xsi:type="dcterms:W3CDTF">2012-02-14T19:57:56Z</dcterms:created>
  <dcterms:modified xsi:type="dcterms:W3CDTF">2023-10-22T20:26:38Z</dcterms:modified>
</cp:coreProperties>
</file>